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 id="2147483661" r:id="rId2"/>
    <p:sldMasterId id="2147483674" r:id="rId3"/>
  </p:sldMasterIdLst>
  <p:notesMasterIdLst>
    <p:notesMasterId r:id="rId8"/>
  </p:notesMasterIdLst>
  <p:sldIdLst>
    <p:sldId id="256" r:id="rId4"/>
    <p:sldId id="260" r:id="rId5"/>
    <p:sldId id="257" r:id="rId6"/>
    <p:sldId id="259" r:id="rId7"/>
  </p:sldIdLst>
  <p:sldSz cx="7559675" cy="10691813"/>
  <p:notesSz cx="6889750" cy="100218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57" autoAdjust="0"/>
  </p:normalViewPr>
  <p:slideViewPr>
    <p:cSldViewPr snapToGrid="0">
      <p:cViewPr varScale="1">
        <p:scale>
          <a:sx n="62" d="100"/>
          <a:sy n="62" d="100"/>
        </p:scale>
        <p:origin x="1470" y="72"/>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4" name="PlaceHolder 1"/>
          <p:cNvSpPr>
            <a:spLocks noGrp="1" noRot="1" noChangeAspect="1"/>
          </p:cNvSpPr>
          <p:nvPr>
            <p:ph type="sldImg"/>
          </p:nvPr>
        </p:nvSpPr>
        <p:spPr>
          <a:xfrm>
            <a:off x="2116138" y="762000"/>
            <a:ext cx="2657475" cy="3757613"/>
          </a:xfrm>
          <a:prstGeom prst="rect">
            <a:avLst/>
          </a:prstGeom>
        </p:spPr>
        <p:txBody>
          <a:bodyPr lIns="0" tIns="0" rIns="0" bIns="0" anchor="ctr">
            <a:noAutofit/>
          </a:bodyPr>
          <a:lstStyle/>
          <a:p>
            <a:r>
              <a:rPr lang="fr-FR" sz="1700" b="0" strike="noStrike" spc="-1">
                <a:solidFill>
                  <a:srgbClr val="000000"/>
                </a:solidFill>
                <a:latin typeface="Arial"/>
              </a:rPr>
              <a:t>Cliquez pour déplacer la diapo</a:t>
            </a:r>
          </a:p>
        </p:txBody>
      </p:sp>
      <p:sp>
        <p:nvSpPr>
          <p:cNvPr id="115" name="PlaceHolder 2"/>
          <p:cNvSpPr>
            <a:spLocks noGrp="1"/>
          </p:cNvSpPr>
          <p:nvPr>
            <p:ph type="body"/>
          </p:nvPr>
        </p:nvSpPr>
        <p:spPr>
          <a:xfrm>
            <a:off x="689005" y="4760311"/>
            <a:ext cx="5511709" cy="4509591"/>
          </a:xfrm>
          <a:prstGeom prst="rect">
            <a:avLst/>
          </a:prstGeom>
        </p:spPr>
        <p:txBody>
          <a:bodyPr lIns="0" tIns="0" rIns="0" bIns="0">
            <a:noAutofit/>
          </a:bodyPr>
          <a:lstStyle/>
          <a:p>
            <a:r>
              <a:rPr lang="fr-FR" sz="1900" b="0" strike="noStrike" spc="-1">
                <a:latin typeface="Arial"/>
              </a:rPr>
              <a:t>Cliquez pour modifier le format des notes</a:t>
            </a:r>
          </a:p>
        </p:txBody>
      </p:sp>
      <p:sp>
        <p:nvSpPr>
          <p:cNvPr id="116" name="PlaceHolder 3"/>
          <p:cNvSpPr>
            <a:spLocks noGrp="1"/>
          </p:cNvSpPr>
          <p:nvPr>
            <p:ph type="hdr"/>
          </p:nvPr>
        </p:nvSpPr>
        <p:spPr>
          <a:xfrm>
            <a:off x="0" y="0"/>
            <a:ext cx="2989952" cy="500766"/>
          </a:xfrm>
          <a:prstGeom prst="rect">
            <a:avLst/>
          </a:prstGeom>
        </p:spPr>
        <p:txBody>
          <a:bodyPr lIns="0" tIns="0" rIns="0" bIns="0">
            <a:noAutofit/>
          </a:bodyPr>
          <a:lstStyle/>
          <a:p>
            <a:r>
              <a:rPr lang="fr-FR" sz="1300" b="0" strike="noStrike" spc="-1">
                <a:latin typeface="Times New Roman"/>
              </a:rPr>
              <a:t>&lt;en-tête&gt;</a:t>
            </a:r>
          </a:p>
        </p:txBody>
      </p:sp>
      <p:sp>
        <p:nvSpPr>
          <p:cNvPr id="117" name="PlaceHolder 4"/>
          <p:cNvSpPr>
            <a:spLocks noGrp="1"/>
          </p:cNvSpPr>
          <p:nvPr>
            <p:ph type="dt"/>
          </p:nvPr>
        </p:nvSpPr>
        <p:spPr>
          <a:xfrm>
            <a:off x="3899766" y="0"/>
            <a:ext cx="2989952" cy="500766"/>
          </a:xfrm>
          <a:prstGeom prst="rect">
            <a:avLst/>
          </a:prstGeom>
        </p:spPr>
        <p:txBody>
          <a:bodyPr lIns="0" tIns="0" rIns="0" bIns="0">
            <a:noAutofit/>
          </a:bodyPr>
          <a:lstStyle/>
          <a:p>
            <a:pPr algn="r"/>
            <a:r>
              <a:rPr lang="fr-FR" sz="1300" b="0" strike="noStrike" spc="-1">
                <a:latin typeface="Times New Roman"/>
              </a:rPr>
              <a:t>&lt;date/heure&gt;</a:t>
            </a:r>
          </a:p>
        </p:txBody>
      </p:sp>
      <p:sp>
        <p:nvSpPr>
          <p:cNvPr id="118" name="PlaceHolder 5"/>
          <p:cNvSpPr>
            <a:spLocks noGrp="1"/>
          </p:cNvSpPr>
          <p:nvPr>
            <p:ph type="ftr"/>
          </p:nvPr>
        </p:nvSpPr>
        <p:spPr>
          <a:xfrm>
            <a:off x="0" y="9520960"/>
            <a:ext cx="2989952" cy="500766"/>
          </a:xfrm>
          <a:prstGeom prst="rect">
            <a:avLst/>
          </a:prstGeom>
        </p:spPr>
        <p:txBody>
          <a:bodyPr lIns="0" tIns="0" rIns="0" bIns="0" anchor="b">
            <a:noAutofit/>
          </a:bodyPr>
          <a:lstStyle/>
          <a:p>
            <a:r>
              <a:rPr lang="fr-FR" sz="1300" b="0" strike="noStrike" spc="-1">
                <a:latin typeface="Times New Roman"/>
              </a:rPr>
              <a:t>&lt;pied de page&gt;</a:t>
            </a:r>
          </a:p>
        </p:txBody>
      </p:sp>
      <p:sp>
        <p:nvSpPr>
          <p:cNvPr id="119" name="PlaceHolder 6"/>
          <p:cNvSpPr>
            <a:spLocks noGrp="1"/>
          </p:cNvSpPr>
          <p:nvPr>
            <p:ph type="sldNum"/>
          </p:nvPr>
        </p:nvSpPr>
        <p:spPr>
          <a:xfrm>
            <a:off x="3899766" y="9520960"/>
            <a:ext cx="2989952" cy="500766"/>
          </a:xfrm>
          <a:prstGeom prst="rect">
            <a:avLst/>
          </a:prstGeom>
        </p:spPr>
        <p:txBody>
          <a:bodyPr lIns="0" tIns="0" rIns="0" bIns="0" anchor="b">
            <a:noAutofit/>
          </a:bodyPr>
          <a:lstStyle/>
          <a:p>
            <a:pPr algn="r"/>
            <a:fld id="{3932BCA9-4C09-46D7-8182-B84C3CB26FC9}" type="slidenum">
              <a:rPr lang="fr-FR" sz="1300" b="0" strike="noStrike" spc="-1">
                <a:latin typeface="Times New Roman"/>
              </a:rPr>
              <a:t>‹N°›</a:t>
            </a:fld>
            <a:endParaRPr lang="fr-FR" sz="13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Espace réservé du numéro de diapositive 6"/>
          <p:cNvSpPr/>
          <p:nvPr/>
        </p:nvSpPr>
        <p:spPr>
          <a:xfrm>
            <a:off x="3899766" y="9520960"/>
            <a:ext cx="2929582" cy="43867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a:lnSpc>
                <a:spcPct val="100000"/>
              </a:lnSpc>
            </a:pPr>
            <a:fld id="{90966AAB-6366-49C8-9785-4D1D2CC01A25}" type="slidenum">
              <a:rPr lang="fr-FR" sz="1300" spc="-1">
                <a:solidFill>
                  <a:srgbClr val="000000"/>
                </a:solidFill>
                <a:latin typeface="Times New Roman"/>
                <a:ea typeface="Segoe UI"/>
              </a:rPr>
              <a:t>1</a:t>
            </a:fld>
            <a:endParaRPr lang="fr-FR" sz="1300" spc="-1">
              <a:latin typeface="Arial"/>
            </a:endParaRPr>
          </a:p>
        </p:txBody>
      </p:sp>
      <p:sp>
        <p:nvSpPr>
          <p:cNvPr id="173" name="PlaceHolder 1"/>
          <p:cNvSpPr>
            <a:spLocks noGrp="1" noRot="1" noChangeAspect="1"/>
          </p:cNvSpPr>
          <p:nvPr>
            <p:ph type="sldImg"/>
          </p:nvPr>
        </p:nvSpPr>
        <p:spPr>
          <a:xfrm>
            <a:off x="2108200" y="762000"/>
            <a:ext cx="2611438" cy="3695700"/>
          </a:xfrm>
          <a:prstGeom prst="rect">
            <a:avLst/>
          </a:prstGeom>
        </p:spPr>
      </p:sp>
      <p:sp>
        <p:nvSpPr>
          <p:cNvPr id="174" name="PlaceHolder 2"/>
          <p:cNvSpPr>
            <a:spLocks noGrp="1"/>
          </p:cNvSpPr>
          <p:nvPr>
            <p:ph type="body"/>
          </p:nvPr>
        </p:nvSpPr>
        <p:spPr>
          <a:xfrm>
            <a:off x="689005" y="4760312"/>
            <a:ext cx="5451339" cy="4447501"/>
          </a:xfrm>
          <a:prstGeom prst="rect">
            <a:avLst/>
          </a:prstGeom>
        </p:spPr>
        <p:txBody>
          <a:bodyPr lIns="0" tIns="0" rIns="0" bIns="0">
            <a:noAutofit/>
          </a:bodyPr>
          <a:lstStyle/>
          <a:p>
            <a:endParaRPr lang="fr-FR" sz="1900"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Espace réservé du numéro de diapositive 6"/>
          <p:cNvSpPr/>
          <p:nvPr/>
        </p:nvSpPr>
        <p:spPr>
          <a:xfrm>
            <a:off x="3899766" y="9520960"/>
            <a:ext cx="2929582" cy="43867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a:lnSpc>
                <a:spcPct val="100000"/>
              </a:lnSpc>
            </a:pPr>
            <a:fld id="{9705A466-FD35-41C2-B1ED-B315353E88E1}" type="slidenum">
              <a:rPr lang="fr-FR" sz="1300" spc="-1">
                <a:solidFill>
                  <a:srgbClr val="000000"/>
                </a:solidFill>
                <a:latin typeface="Times New Roman"/>
                <a:ea typeface="Segoe UI"/>
              </a:rPr>
              <a:t>3</a:t>
            </a:fld>
            <a:endParaRPr lang="fr-FR" sz="1300" spc="-1">
              <a:latin typeface="Arial"/>
            </a:endParaRPr>
          </a:p>
        </p:txBody>
      </p:sp>
      <p:sp>
        <p:nvSpPr>
          <p:cNvPr id="176" name="PlaceHolder 1"/>
          <p:cNvSpPr>
            <a:spLocks noGrp="1" noRot="1" noChangeAspect="1"/>
          </p:cNvSpPr>
          <p:nvPr>
            <p:ph type="sldImg"/>
          </p:nvPr>
        </p:nvSpPr>
        <p:spPr>
          <a:xfrm>
            <a:off x="2109788" y="762000"/>
            <a:ext cx="2611437" cy="3694113"/>
          </a:xfrm>
          <a:prstGeom prst="rect">
            <a:avLst/>
          </a:prstGeom>
        </p:spPr>
      </p:sp>
      <p:sp>
        <p:nvSpPr>
          <p:cNvPr id="177" name="PlaceHolder 2"/>
          <p:cNvSpPr>
            <a:spLocks noGrp="1"/>
          </p:cNvSpPr>
          <p:nvPr>
            <p:ph type="body"/>
          </p:nvPr>
        </p:nvSpPr>
        <p:spPr>
          <a:xfrm>
            <a:off x="689005" y="4760312"/>
            <a:ext cx="5451339" cy="4447501"/>
          </a:xfrm>
          <a:prstGeom prst="rect">
            <a:avLst/>
          </a:prstGeom>
        </p:spPr>
        <p:txBody>
          <a:bodyPr lIns="0" tIns="0" rIns="0" bIns="0">
            <a:noAutofit/>
          </a:bodyPr>
          <a:lstStyle/>
          <a:p>
            <a:endParaRPr lang="fr-FR" sz="1900" spc="-1" dirty="0">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Espace réservé du numéro de diapositive 6"/>
          <p:cNvSpPr/>
          <p:nvPr/>
        </p:nvSpPr>
        <p:spPr>
          <a:xfrm>
            <a:off x="3899766" y="9520960"/>
            <a:ext cx="2929582" cy="43867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a:lnSpc>
                <a:spcPct val="100000"/>
              </a:lnSpc>
            </a:pPr>
            <a:fld id="{D29D73D2-145F-4E0C-A1CF-F41BE29493EB}" type="slidenum">
              <a:rPr lang="fr-FR" sz="1300" spc="-1">
                <a:solidFill>
                  <a:srgbClr val="000000"/>
                </a:solidFill>
                <a:latin typeface="Times New Roman"/>
                <a:ea typeface="Segoe UI"/>
              </a:rPr>
              <a:t>4</a:t>
            </a:fld>
            <a:endParaRPr lang="fr-FR" sz="1300" spc="-1">
              <a:latin typeface="Arial"/>
            </a:endParaRPr>
          </a:p>
        </p:txBody>
      </p:sp>
      <p:sp>
        <p:nvSpPr>
          <p:cNvPr id="182" name="PlaceHolder 1"/>
          <p:cNvSpPr>
            <a:spLocks noGrp="1" noRot="1" noChangeAspect="1"/>
          </p:cNvSpPr>
          <p:nvPr>
            <p:ph type="sldImg"/>
          </p:nvPr>
        </p:nvSpPr>
        <p:spPr>
          <a:xfrm>
            <a:off x="2109788" y="762000"/>
            <a:ext cx="2611437" cy="3697288"/>
          </a:xfrm>
          <a:prstGeom prst="rect">
            <a:avLst/>
          </a:prstGeom>
        </p:spPr>
      </p:sp>
      <p:sp>
        <p:nvSpPr>
          <p:cNvPr id="183" name="PlaceHolder 2"/>
          <p:cNvSpPr>
            <a:spLocks noGrp="1"/>
          </p:cNvSpPr>
          <p:nvPr>
            <p:ph type="body"/>
          </p:nvPr>
        </p:nvSpPr>
        <p:spPr>
          <a:xfrm>
            <a:off x="689005" y="4760312"/>
            <a:ext cx="5451339" cy="4447501"/>
          </a:xfrm>
          <a:prstGeom prst="rect">
            <a:avLst/>
          </a:prstGeom>
        </p:spPr>
        <p:txBody>
          <a:bodyPr lIns="0" tIns="0" rIns="0" bIns="0">
            <a:noAutofit/>
          </a:bodyPr>
          <a:lstStyle/>
          <a:p>
            <a:endParaRPr lang="fr-FR" sz="1900"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24" name="PlaceHolder 2"/>
          <p:cNvSpPr>
            <a:spLocks noGrp="1"/>
          </p:cNvSpPr>
          <p:nvPr>
            <p:ph type="body"/>
          </p:nvPr>
        </p:nvSpPr>
        <p:spPr>
          <a:xfrm>
            <a:off x="377640" y="2501640"/>
            <a:ext cx="680328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25" name="PlaceHolder 3"/>
          <p:cNvSpPr>
            <a:spLocks noGrp="1"/>
          </p:cNvSpPr>
          <p:nvPr>
            <p:ph type="body"/>
          </p:nvPr>
        </p:nvSpPr>
        <p:spPr>
          <a:xfrm>
            <a:off x="377640" y="5740560"/>
            <a:ext cx="680328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27" name="PlaceHolder 2"/>
          <p:cNvSpPr>
            <a:spLocks noGrp="1"/>
          </p:cNvSpPr>
          <p:nvPr>
            <p:ph type="body"/>
          </p:nvPr>
        </p:nvSpPr>
        <p:spPr>
          <a:xfrm>
            <a:off x="37764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28" name="PlaceHolder 3"/>
          <p:cNvSpPr>
            <a:spLocks noGrp="1"/>
          </p:cNvSpPr>
          <p:nvPr>
            <p:ph type="body"/>
          </p:nvPr>
        </p:nvSpPr>
        <p:spPr>
          <a:xfrm>
            <a:off x="386388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29" name="PlaceHolder 4"/>
          <p:cNvSpPr>
            <a:spLocks noGrp="1"/>
          </p:cNvSpPr>
          <p:nvPr>
            <p:ph type="body"/>
          </p:nvPr>
        </p:nvSpPr>
        <p:spPr>
          <a:xfrm>
            <a:off x="37764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30" name="PlaceHolder 5"/>
          <p:cNvSpPr>
            <a:spLocks noGrp="1"/>
          </p:cNvSpPr>
          <p:nvPr>
            <p:ph type="body"/>
          </p:nvPr>
        </p:nvSpPr>
        <p:spPr>
          <a:xfrm>
            <a:off x="386388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32" name="PlaceHolder 2"/>
          <p:cNvSpPr>
            <a:spLocks noGrp="1"/>
          </p:cNvSpPr>
          <p:nvPr>
            <p:ph type="body"/>
          </p:nvPr>
        </p:nvSpPr>
        <p:spPr>
          <a:xfrm>
            <a:off x="377640" y="250164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33" name="PlaceHolder 3"/>
          <p:cNvSpPr>
            <a:spLocks noGrp="1"/>
          </p:cNvSpPr>
          <p:nvPr>
            <p:ph type="body"/>
          </p:nvPr>
        </p:nvSpPr>
        <p:spPr>
          <a:xfrm>
            <a:off x="2677680" y="250164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34" name="PlaceHolder 4"/>
          <p:cNvSpPr>
            <a:spLocks noGrp="1"/>
          </p:cNvSpPr>
          <p:nvPr>
            <p:ph type="body"/>
          </p:nvPr>
        </p:nvSpPr>
        <p:spPr>
          <a:xfrm>
            <a:off x="4978080" y="250164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35" name="PlaceHolder 5"/>
          <p:cNvSpPr>
            <a:spLocks noGrp="1"/>
          </p:cNvSpPr>
          <p:nvPr>
            <p:ph type="body"/>
          </p:nvPr>
        </p:nvSpPr>
        <p:spPr>
          <a:xfrm>
            <a:off x="377640" y="574056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36" name="PlaceHolder 6"/>
          <p:cNvSpPr>
            <a:spLocks noGrp="1"/>
          </p:cNvSpPr>
          <p:nvPr>
            <p:ph type="body"/>
          </p:nvPr>
        </p:nvSpPr>
        <p:spPr>
          <a:xfrm>
            <a:off x="2677680" y="574056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37" name="PlaceHolder 7"/>
          <p:cNvSpPr>
            <a:spLocks noGrp="1"/>
          </p:cNvSpPr>
          <p:nvPr>
            <p:ph type="body"/>
          </p:nvPr>
        </p:nvSpPr>
        <p:spPr>
          <a:xfrm>
            <a:off x="4978080" y="574056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41" name="PlaceHolder 2"/>
          <p:cNvSpPr>
            <a:spLocks noGrp="1"/>
          </p:cNvSpPr>
          <p:nvPr>
            <p:ph type="subTitle"/>
          </p:nvPr>
        </p:nvSpPr>
        <p:spPr>
          <a:xfrm>
            <a:off x="377640" y="2501640"/>
            <a:ext cx="6803280" cy="62006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43" name="PlaceHolder 2"/>
          <p:cNvSpPr>
            <a:spLocks noGrp="1"/>
          </p:cNvSpPr>
          <p:nvPr>
            <p:ph type="body"/>
          </p:nvPr>
        </p:nvSpPr>
        <p:spPr>
          <a:xfrm>
            <a:off x="377640" y="2501640"/>
            <a:ext cx="6803280" cy="620064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45" name="PlaceHolder 2"/>
          <p:cNvSpPr>
            <a:spLocks noGrp="1"/>
          </p:cNvSpPr>
          <p:nvPr>
            <p:ph type="body"/>
          </p:nvPr>
        </p:nvSpPr>
        <p:spPr>
          <a:xfrm>
            <a:off x="37764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46" name="PlaceHolder 3"/>
          <p:cNvSpPr>
            <a:spLocks noGrp="1"/>
          </p:cNvSpPr>
          <p:nvPr>
            <p:ph type="body"/>
          </p:nvPr>
        </p:nvSpPr>
        <p:spPr>
          <a:xfrm>
            <a:off x="386388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377640" y="426240"/>
            <a:ext cx="6803280" cy="8274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50" name="PlaceHolder 2"/>
          <p:cNvSpPr>
            <a:spLocks noGrp="1"/>
          </p:cNvSpPr>
          <p:nvPr>
            <p:ph type="body"/>
          </p:nvPr>
        </p:nvSpPr>
        <p:spPr>
          <a:xfrm>
            <a:off x="37764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51" name="PlaceHolder 3"/>
          <p:cNvSpPr>
            <a:spLocks noGrp="1"/>
          </p:cNvSpPr>
          <p:nvPr>
            <p:ph type="body"/>
          </p:nvPr>
        </p:nvSpPr>
        <p:spPr>
          <a:xfrm>
            <a:off x="386388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52" name="PlaceHolder 4"/>
          <p:cNvSpPr>
            <a:spLocks noGrp="1"/>
          </p:cNvSpPr>
          <p:nvPr>
            <p:ph type="body"/>
          </p:nvPr>
        </p:nvSpPr>
        <p:spPr>
          <a:xfrm>
            <a:off x="37764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3" name="PlaceHolder 2"/>
          <p:cNvSpPr>
            <a:spLocks noGrp="1"/>
          </p:cNvSpPr>
          <p:nvPr>
            <p:ph type="subTitle"/>
          </p:nvPr>
        </p:nvSpPr>
        <p:spPr>
          <a:xfrm>
            <a:off x="377640" y="2501640"/>
            <a:ext cx="6803280" cy="62006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54" name="PlaceHolder 2"/>
          <p:cNvSpPr>
            <a:spLocks noGrp="1"/>
          </p:cNvSpPr>
          <p:nvPr>
            <p:ph type="body"/>
          </p:nvPr>
        </p:nvSpPr>
        <p:spPr>
          <a:xfrm>
            <a:off x="37764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55" name="PlaceHolder 3"/>
          <p:cNvSpPr>
            <a:spLocks noGrp="1"/>
          </p:cNvSpPr>
          <p:nvPr>
            <p:ph type="body"/>
          </p:nvPr>
        </p:nvSpPr>
        <p:spPr>
          <a:xfrm>
            <a:off x="386388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56" name="PlaceHolder 4"/>
          <p:cNvSpPr>
            <a:spLocks noGrp="1"/>
          </p:cNvSpPr>
          <p:nvPr>
            <p:ph type="body"/>
          </p:nvPr>
        </p:nvSpPr>
        <p:spPr>
          <a:xfrm>
            <a:off x="386388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58" name="PlaceHolder 2"/>
          <p:cNvSpPr>
            <a:spLocks noGrp="1"/>
          </p:cNvSpPr>
          <p:nvPr>
            <p:ph type="body"/>
          </p:nvPr>
        </p:nvSpPr>
        <p:spPr>
          <a:xfrm>
            <a:off x="37764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59" name="PlaceHolder 3"/>
          <p:cNvSpPr>
            <a:spLocks noGrp="1"/>
          </p:cNvSpPr>
          <p:nvPr>
            <p:ph type="body"/>
          </p:nvPr>
        </p:nvSpPr>
        <p:spPr>
          <a:xfrm>
            <a:off x="386388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60" name="PlaceHolder 4"/>
          <p:cNvSpPr>
            <a:spLocks noGrp="1"/>
          </p:cNvSpPr>
          <p:nvPr>
            <p:ph type="body"/>
          </p:nvPr>
        </p:nvSpPr>
        <p:spPr>
          <a:xfrm>
            <a:off x="377640" y="5740560"/>
            <a:ext cx="680328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62" name="PlaceHolder 2"/>
          <p:cNvSpPr>
            <a:spLocks noGrp="1"/>
          </p:cNvSpPr>
          <p:nvPr>
            <p:ph type="body"/>
          </p:nvPr>
        </p:nvSpPr>
        <p:spPr>
          <a:xfrm>
            <a:off x="377640" y="2501640"/>
            <a:ext cx="680328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63" name="PlaceHolder 3"/>
          <p:cNvSpPr>
            <a:spLocks noGrp="1"/>
          </p:cNvSpPr>
          <p:nvPr>
            <p:ph type="body"/>
          </p:nvPr>
        </p:nvSpPr>
        <p:spPr>
          <a:xfrm>
            <a:off x="377640" y="5740560"/>
            <a:ext cx="680328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65" name="PlaceHolder 2"/>
          <p:cNvSpPr>
            <a:spLocks noGrp="1"/>
          </p:cNvSpPr>
          <p:nvPr>
            <p:ph type="body"/>
          </p:nvPr>
        </p:nvSpPr>
        <p:spPr>
          <a:xfrm>
            <a:off x="37764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66" name="PlaceHolder 3"/>
          <p:cNvSpPr>
            <a:spLocks noGrp="1"/>
          </p:cNvSpPr>
          <p:nvPr>
            <p:ph type="body"/>
          </p:nvPr>
        </p:nvSpPr>
        <p:spPr>
          <a:xfrm>
            <a:off x="386388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67" name="PlaceHolder 4"/>
          <p:cNvSpPr>
            <a:spLocks noGrp="1"/>
          </p:cNvSpPr>
          <p:nvPr>
            <p:ph type="body"/>
          </p:nvPr>
        </p:nvSpPr>
        <p:spPr>
          <a:xfrm>
            <a:off x="37764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68" name="PlaceHolder 5"/>
          <p:cNvSpPr>
            <a:spLocks noGrp="1"/>
          </p:cNvSpPr>
          <p:nvPr>
            <p:ph type="body"/>
          </p:nvPr>
        </p:nvSpPr>
        <p:spPr>
          <a:xfrm>
            <a:off x="386388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70" name="PlaceHolder 2"/>
          <p:cNvSpPr>
            <a:spLocks noGrp="1"/>
          </p:cNvSpPr>
          <p:nvPr>
            <p:ph type="body"/>
          </p:nvPr>
        </p:nvSpPr>
        <p:spPr>
          <a:xfrm>
            <a:off x="377640" y="250164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71" name="PlaceHolder 3"/>
          <p:cNvSpPr>
            <a:spLocks noGrp="1"/>
          </p:cNvSpPr>
          <p:nvPr>
            <p:ph type="body"/>
          </p:nvPr>
        </p:nvSpPr>
        <p:spPr>
          <a:xfrm>
            <a:off x="2677680" y="250164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72" name="PlaceHolder 4"/>
          <p:cNvSpPr>
            <a:spLocks noGrp="1"/>
          </p:cNvSpPr>
          <p:nvPr>
            <p:ph type="body"/>
          </p:nvPr>
        </p:nvSpPr>
        <p:spPr>
          <a:xfrm>
            <a:off x="4978080" y="250164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73" name="PlaceHolder 5"/>
          <p:cNvSpPr>
            <a:spLocks noGrp="1"/>
          </p:cNvSpPr>
          <p:nvPr>
            <p:ph type="body"/>
          </p:nvPr>
        </p:nvSpPr>
        <p:spPr>
          <a:xfrm>
            <a:off x="377640" y="574056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74" name="PlaceHolder 6"/>
          <p:cNvSpPr>
            <a:spLocks noGrp="1"/>
          </p:cNvSpPr>
          <p:nvPr>
            <p:ph type="body"/>
          </p:nvPr>
        </p:nvSpPr>
        <p:spPr>
          <a:xfrm>
            <a:off x="2677680" y="574056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75" name="PlaceHolder 7"/>
          <p:cNvSpPr>
            <a:spLocks noGrp="1"/>
          </p:cNvSpPr>
          <p:nvPr>
            <p:ph type="body"/>
          </p:nvPr>
        </p:nvSpPr>
        <p:spPr>
          <a:xfrm>
            <a:off x="4978080" y="574056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79" name="PlaceHolder 2"/>
          <p:cNvSpPr>
            <a:spLocks noGrp="1"/>
          </p:cNvSpPr>
          <p:nvPr>
            <p:ph type="subTitle"/>
          </p:nvPr>
        </p:nvSpPr>
        <p:spPr>
          <a:xfrm>
            <a:off x="377640" y="2501640"/>
            <a:ext cx="6803280" cy="62006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81" name="PlaceHolder 2"/>
          <p:cNvSpPr>
            <a:spLocks noGrp="1"/>
          </p:cNvSpPr>
          <p:nvPr>
            <p:ph type="body"/>
          </p:nvPr>
        </p:nvSpPr>
        <p:spPr>
          <a:xfrm>
            <a:off x="377640" y="2501640"/>
            <a:ext cx="6803280" cy="620064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83" name="PlaceHolder 2"/>
          <p:cNvSpPr>
            <a:spLocks noGrp="1"/>
          </p:cNvSpPr>
          <p:nvPr>
            <p:ph type="body"/>
          </p:nvPr>
        </p:nvSpPr>
        <p:spPr>
          <a:xfrm>
            <a:off x="37764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84" name="PlaceHolder 3"/>
          <p:cNvSpPr>
            <a:spLocks noGrp="1"/>
          </p:cNvSpPr>
          <p:nvPr>
            <p:ph type="body"/>
          </p:nvPr>
        </p:nvSpPr>
        <p:spPr>
          <a:xfrm>
            <a:off x="386388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5" name="PlaceHolder 2"/>
          <p:cNvSpPr>
            <a:spLocks noGrp="1"/>
          </p:cNvSpPr>
          <p:nvPr>
            <p:ph type="body"/>
          </p:nvPr>
        </p:nvSpPr>
        <p:spPr>
          <a:xfrm>
            <a:off x="377640" y="2501640"/>
            <a:ext cx="6803280" cy="620064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377640" y="426240"/>
            <a:ext cx="6803280" cy="8274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88" name="PlaceHolder 2"/>
          <p:cNvSpPr>
            <a:spLocks noGrp="1"/>
          </p:cNvSpPr>
          <p:nvPr>
            <p:ph type="body"/>
          </p:nvPr>
        </p:nvSpPr>
        <p:spPr>
          <a:xfrm>
            <a:off x="37764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89" name="PlaceHolder 3"/>
          <p:cNvSpPr>
            <a:spLocks noGrp="1"/>
          </p:cNvSpPr>
          <p:nvPr>
            <p:ph type="body"/>
          </p:nvPr>
        </p:nvSpPr>
        <p:spPr>
          <a:xfrm>
            <a:off x="386388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90" name="PlaceHolder 4"/>
          <p:cNvSpPr>
            <a:spLocks noGrp="1"/>
          </p:cNvSpPr>
          <p:nvPr>
            <p:ph type="body"/>
          </p:nvPr>
        </p:nvSpPr>
        <p:spPr>
          <a:xfrm>
            <a:off x="37764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92" name="PlaceHolder 2"/>
          <p:cNvSpPr>
            <a:spLocks noGrp="1"/>
          </p:cNvSpPr>
          <p:nvPr>
            <p:ph type="body"/>
          </p:nvPr>
        </p:nvSpPr>
        <p:spPr>
          <a:xfrm>
            <a:off x="37764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93" name="PlaceHolder 3"/>
          <p:cNvSpPr>
            <a:spLocks noGrp="1"/>
          </p:cNvSpPr>
          <p:nvPr>
            <p:ph type="body"/>
          </p:nvPr>
        </p:nvSpPr>
        <p:spPr>
          <a:xfrm>
            <a:off x="386388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94" name="PlaceHolder 4"/>
          <p:cNvSpPr>
            <a:spLocks noGrp="1"/>
          </p:cNvSpPr>
          <p:nvPr>
            <p:ph type="body"/>
          </p:nvPr>
        </p:nvSpPr>
        <p:spPr>
          <a:xfrm>
            <a:off x="386388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96" name="PlaceHolder 2"/>
          <p:cNvSpPr>
            <a:spLocks noGrp="1"/>
          </p:cNvSpPr>
          <p:nvPr>
            <p:ph type="body"/>
          </p:nvPr>
        </p:nvSpPr>
        <p:spPr>
          <a:xfrm>
            <a:off x="37764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97" name="PlaceHolder 3"/>
          <p:cNvSpPr>
            <a:spLocks noGrp="1"/>
          </p:cNvSpPr>
          <p:nvPr>
            <p:ph type="body"/>
          </p:nvPr>
        </p:nvSpPr>
        <p:spPr>
          <a:xfrm>
            <a:off x="386388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98" name="PlaceHolder 4"/>
          <p:cNvSpPr>
            <a:spLocks noGrp="1"/>
          </p:cNvSpPr>
          <p:nvPr>
            <p:ph type="body"/>
          </p:nvPr>
        </p:nvSpPr>
        <p:spPr>
          <a:xfrm>
            <a:off x="377640" y="5740560"/>
            <a:ext cx="680328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100" name="PlaceHolder 2"/>
          <p:cNvSpPr>
            <a:spLocks noGrp="1"/>
          </p:cNvSpPr>
          <p:nvPr>
            <p:ph type="body"/>
          </p:nvPr>
        </p:nvSpPr>
        <p:spPr>
          <a:xfrm>
            <a:off x="377640" y="2501640"/>
            <a:ext cx="680328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01" name="PlaceHolder 3"/>
          <p:cNvSpPr>
            <a:spLocks noGrp="1"/>
          </p:cNvSpPr>
          <p:nvPr>
            <p:ph type="body"/>
          </p:nvPr>
        </p:nvSpPr>
        <p:spPr>
          <a:xfrm>
            <a:off x="377640" y="5740560"/>
            <a:ext cx="680328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103" name="PlaceHolder 2"/>
          <p:cNvSpPr>
            <a:spLocks noGrp="1"/>
          </p:cNvSpPr>
          <p:nvPr>
            <p:ph type="body"/>
          </p:nvPr>
        </p:nvSpPr>
        <p:spPr>
          <a:xfrm>
            <a:off x="37764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04" name="PlaceHolder 3"/>
          <p:cNvSpPr>
            <a:spLocks noGrp="1"/>
          </p:cNvSpPr>
          <p:nvPr>
            <p:ph type="body"/>
          </p:nvPr>
        </p:nvSpPr>
        <p:spPr>
          <a:xfrm>
            <a:off x="386388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05" name="PlaceHolder 4"/>
          <p:cNvSpPr>
            <a:spLocks noGrp="1"/>
          </p:cNvSpPr>
          <p:nvPr>
            <p:ph type="body"/>
          </p:nvPr>
        </p:nvSpPr>
        <p:spPr>
          <a:xfrm>
            <a:off x="37764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06" name="PlaceHolder 5"/>
          <p:cNvSpPr>
            <a:spLocks noGrp="1"/>
          </p:cNvSpPr>
          <p:nvPr>
            <p:ph type="body"/>
          </p:nvPr>
        </p:nvSpPr>
        <p:spPr>
          <a:xfrm>
            <a:off x="386388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108" name="PlaceHolder 2"/>
          <p:cNvSpPr>
            <a:spLocks noGrp="1"/>
          </p:cNvSpPr>
          <p:nvPr>
            <p:ph type="body"/>
          </p:nvPr>
        </p:nvSpPr>
        <p:spPr>
          <a:xfrm>
            <a:off x="377640" y="250164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09" name="PlaceHolder 3"/>
          <p:cNvSpPr>
            <a:spLocks noGrp="1"/>
          </p:cNvSpPr>
          <p:nvPr>
            <p:ph type="body"/>
          </p:nvPr>
        </p:nvSpPr>
        <p:spPr>
          <a:xfrm>
            <a:off x="2677680" y="250164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10" name="PlaceHolder 4"/>
          <p:cNvSpPr>
            <a:spLocks noGrp="1"/>
          </p:cNvSpPr>
          <p:nvPr>
            <p:ph type="body"/>
          </p:nvPr>
        </p:nvSpPr>
        <p:spPr>
          <a:xfrm>
            <a:off x="4978080" y="250164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11" name="PlaceHolder 5"/>
          <p:cNvSpPr>
            <a:spLocks noGrp="1"/>
          </p:cNvSpPr>
          <p:nvPr>
            <p:ph type="body"/>
          </p:nvPr>
        </p:nvSpPr>
        <p:spPr>
          <a:xfrm>
            <a:off x="377640" y="574056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12" name="PlaceHolder 6"/>
          <p:cNvSpPr>
            <a:spLocks noGrp="1"/>
          </p:cNvSpPr>
          <p:nvPr>
            <p:ph type="body"/>
          </p:nvPr>
        </p:nvSpPr>
        <p:spPr>
          <a:xfrm>
            <a:off x="2677680" y="574056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13" name="PlaceHolder 7"/>
          <p:cNvSpPr>
            <a:spLocks noGrp="1"/>
          </p:cNvSpPr>
          <p:nvPr>
            <p:ph type="body"/>
          </p:nvPr>
        </p:nvSpPr>
        <p:spPr>
          <a:xfrm>
            <a:off x="4978080" y="5740560"/>
            <a:ext cx="219024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7" name="PlaceHolder 2"/>
          <p:cNvSpPr>
            <a:spLocks noGrp="1"/>
          </p:cNvSpPr>
          <p:nvPr>
            <p:ph type="body"/>
          </p:nvPr>
        </p:nvSpPr>
        <p:spPr>
          <a:xfrm>
            <a:off x="37764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8" name="PlaceHolder 3"/>
          <p:cNvSpPr>
            <a:spLocks noGrp="1"/>
          </p:cNvSpPr>
          <p:nvPr>
            <p:ph type="body"/>
          </p:nvPr>
        </p:nvSpPr>
        <p:spPr>
          <a:xfrm>
            <a:off x="386388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377640" y="426240"/>
            <a:ext cx="6803280" cy="8274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12" name="PlaceHolder 2"/>
          <p:cNvSpPr>
            <a:spLocks noGrp="1"/>
          </p:cNvSpPr>
          <p:nvPr>
            <p:ph type="body"/>
          </p:nvPr>
        </p:nvSpPr>
        <p:spPr>
          <a:xfrm>
            <a:off x="37764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3" name="PlaceHolder 3"/>
          <p:cNvSpPr>
            <a:spLocks noGrp="1"/>
          </p:cNvSpPr>
          <p:nvPr>
            <p:ph type="body"/>
          </p:nvPr>
        </p:nvSpPr>
        <p:spPr>
          <a:xfrm>
            <a:off x="386388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4" name="PlaceHolder 4"/>
          <p:cNvSpPr>
            <a:spLocks noGrp="1"/>
          </p:cNvSpPr>
          <p:nvPr>
            <p:ph type="body"/>
          </p:nvPr>
        </p:nvSpPr>
        <p:spPr>
          <a:xfrm>
            <a:off x="37764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16" name="PlaceHolder 2"/>
          <p:cNvSpPr>
            <a:spLocks noGrp="1"/>
          </p:cNvSpPr>
          <p:nvPr>
            <p:ph type="body"/>
          </p:nvPr>
        </p:nvSpPr>
        <p:spPr>
          <a:xfrm>
            <a:off x="377640" y="2501640"/>
            <a:ext cx="3319920" cy="620064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7" name="PlaceHolder 3"/>
          <p:cNvSpPr>
            <a:spLocks noGrp="1"/>
          </p:cNvSpPr>
          <p:nvPr>
            <p:ph type="body"/>
          </p:nvPr>
        </p:nvSpPr>
        <p:spPr>
          <a:xfrm>
            <a:off x="386388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18" name="PlaceHolder 4"/>
          <p:cNvSpPr>
            <a:spLocks noGrp="1"/>
          </p:cNvSpPr>
          <p:nvPr>
            <p:ph type="body"/>
          </p:nvPr>
        </p:nvSpPr>
        <p:spPr>
          <a:xfrm>
            <a:off x="3863880" y="574056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377640" y="426240"/>
            <a:ext cx="6803280" cy="1784880"/>
          </a:xfrm>
          <a:prstGeom prst="rect">
            <a:avLst/>
          </a:prstGeom>
        </p:spPr>
        <p:txBody>
          <a:bodyPr lIns="0" tIns="0" rIns="0" bIns="0" anchor="ctr">
            <a:noAutofit/>
          </a:bodyPr>
          <a:lstStyle/>
          <a:p>
            <a:endParaRPr lang="fr-FR" sz="1800" b="0" strike="noStrike" spc="-1">
              <a:solidFill>
                <a:srgbClr val="000000"/>
              </a:solidFill>
              <a:latin typeface="Arial"/>
            </a:endParaRPr>
          </a:p>
        </p:txBody>
      </p:sp>
      <p:sp>
        <p:nvSpPr>
          <p:cNvPr id="20" name="PlaceHolder 2"/>
          <p:cNvSpPr>
            <a:spLocks noGrp="1"/>
          </p:cNvSpPr>
          <p:nvPr>
            <p:ph type="body"/>
          </p:nvPr>
        </p:nvSpPr>
        <p:spPr>
          <a:xfrm>
            <a:off x="37764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21" name="PlaceHolder 3"/>
          <p:cNvSpPr>
            <a:spLocks noGrp="1"/>
          </p:cNvSpPr>
          <p:nvPr>
            <p:ph type="body"/>
          </p:nvPr>
        </p:nvSpPr>
        <p:spPr>
          <a:xfrm>
            <a:off x="3863880" y="2501640"/>
            <a:ext cx="3319920" cy="2957400"/>
          </a:xfrm>
          <a:prstGeom prst="rect">
            <a:avLst/>
          </a:prstGeom>
        </p:spPr>
        <p:txBody>
          <a:bodyPr lIns="0" tIns="0" rIns="0" bIns="0">
            <a:normAutofit/>
          </a:bodyPr>
          <a:lstStyle/>
          <a:p>
            <a:endParaRPr lang="fr-FR" sz="2800" b="0" strike="noStrike" spc="-1">
              <a:solidFill>
                <a:srgbClr val="000000"/>
              </a:solidFill>
              <a:latin typeface="Arial"/>
            </a:endParaRPr>
          </a:p>
        </p:txBody>
      </p:sp>
      <p:sp>
        <p:nvSpPr>
          <p:cNvPr id="22" name="PlaceHolder 4"/>
          <p:cNvSpPr>
            <a:spLocks noGrp="1"/>
          </p:cNvSpPr>
          <p:nvPr>
            <p:ph type="body"/>
          </p:nvPr>
        </p:nvSpPr>
        <p:spPr>
          <a:xfrm>
            <a:off x="377640" y="5740560"/>
            <a:ext cx="6803280" cy="2957400"/>
          </a:xfrm>
          <a:prstGeom prst="rect">
            <a:avLst/>
          </a:prstGeom>
        </p:spPr>
        <p:txBody>
          <a:bodyPr lIns="0" tIns="0" rIns="0" bIns="0">
            <a:normAutofit/>
          </a:bodyPr>
          <a:lstStyle/>
          <a:p>
            <a:endParaRPr lang="fr-FR" sz="28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377640" y="426240"/>
            <a:ext cx="6803280" cy="1784880"/>
          </a:xfrm>
          <a:prstGeom prst="rect">
            <a:avLst/>
          </a:prstGeom>
        </p:spPr>
        <p:txBody>
          <a:bodyPr lIns="0" tIns="0" rIns="0" bIns="0" anchor="ctr">
            <a:noAutofit/>
          </a:bodyPr>
          <a:lstStyle/>
          <a:p>
            <a:r>
              <a:rPr lang="fr-FR" sz="1800" b="0" strike="noStrike" spc="-1">
                <a:solidFill>
                  <a:srgbClr val="000000"/>
                </a:solidFill>
                <a:latin typeface="Arial"/>
              </a:rPr>
              <a:t>Cliquez pour éditer le format du texte-titre</a:t>
            </a:r>
          </a:p>
        </p:txBody>
      </p:sp>
      <p:sp>
        <p:nvSpPr>
          <p:cNvPr id="3" name="PlaceHolder 2"/>
          <p:cNvSpPr>
            <a:spLocks noGrp="1"/>
          </p:cNvSpPr>
          <p:nvPr>
            <p:ph type="body"/>
          </p:nvPr>
        </p:nvSpPr>
        <p:spPr>
          <a:xfrm>
            <a:off x="377640" y="2501640"/>
            <a:ext cx="6803280" cy="620064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20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377640" y="426240"/>
            <a:ext cx="6802920" cy="1784520"/>
          </a:xfrm>
          <a:prstGeom prst="rect">
            <a:avLst/>
          </a:prstGeom>
        </p:spPr>
        <p:txBody>
          <a:bodyPr lIns="0" tIns="0" rIns="0" bIns="0" anchor="ctr">
            <a:noAutofit/>
          </a:bodyPr>
          <a:lstStyle/>
          <a:p>
            <a:r>
              <a:rPr lang="fr-FR" sz="4400" b="0" strike="noStrike" spc="-1">
                <a:solidFill>
                  <a:srgbClr val="000000"/>
                </a:solidFill>
                <a:latin typeface="Arial"/>
              </a:rPr>
              <a:t>Cliquez pour éditer le format du texte-titre</a:t>
            </a:r>
          </a:p>
        </p:txBody>
      </p:sp>
      <p:sp>
        <p:nvSpPr>
          <p:cNvPr id="39" name="PlaceHolder 2"/>
          <p:cNvSpPr>
            <a:spLocks noGrp="1"/>
          </p:cNvSpPr>
          <p:nvPr>
            <p:ph type="body"/>
          </p:nvPr>
        </p:nvSpPr>
        <p:spPr>
          <a:xfrm>
            <a:off x="377640" y="2501640"/>
            <a:ext cx="6803280" cy="620064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20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377640" y="426240"/>
            <a:ext cx="6803280" cy="1784880"/>
          </a:xfrm>
          <a:prstGeom prst="rect">
            <a:avLst/>
          </a:prstGeom>
        </p:spPr>
        <p:txBody>
          <a:bodyPr lIns="0" tIns="0" rIns="0" bIns="0" anchor="ctr">
            <a:noAutofit/>
          </a:bodyPr>
          <a:lstStyle/>
          <a:p>
            <a:r>
              <a:rPr lang="fr-FR" sz="1800" b="0" strike="noStrike" spc="-1">
                <a:solidFill>
                  <a:srgbClr val="000000"/>
                </a:solidFill>
                <a:latin typeface="Arial"/>
              </a:rPr>
              <a:t>Cliquez pour éditer le format du texte-titre</a:t>
            </a:r>
          </a:p>
        </p:txBody>
      </p:sp>
      <p:sp>
        <p:nvSpPr>
          <p:cNvPr id="77" name="PlaceHolder 2"/>
          <p:cNvSpPr>
            <a:spLocks noGrp="1"/>
          </p:cNvSpPr>
          <p:nvPr>
            <p:ph type="body"/>
          </p:nvPr>
        </p:nvSpPr>
        <p:spPr>
          <a:xfrm>
            <a:off x="377640" y="2501640"/>
            <a:ext cx="6803280" cy="620064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20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23.jpg"/><Relationship Id="rId5" Type="http://schemas.openxmlformats.org/officeDocument/2006/relationships/image" Target="../media/image22.png"/><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 name="CustomShape 1"/>
          <p:cNvSpPr/>
          <p:nvPr/>
        </p:nvSpPr>
        <p:spPr>
          <a:xfrm>
            <a:off x="456480" y="505800"/>
            <a:ext cx="6156720" cy="94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gn="ctr">
              <a:lnSpc>
                <a:spcPct val="100000"/>
              </a:lnSpc>
              <a:tabLst>
                <a:tab pos="0" algn="l"/>
              </a:tabLst>
            </a:pPr>
            <a:r>
              <a:rPr lang="fr-FR" sz="1979" b="0" strike="noStrike" spc="-1">
                <a:solidFill>
                  <a:srgbClr val="FF0000"/>
                </a:solidFill>
                <a:latin typeface="Edwardian Script ITC"/>
                <a:ea typeface="DejaVu Sans"/>
              </a:rPr>
              <a:t>                                   </a:t>
            </a:r>
            <a:endParaRPr lang="fr-FR" sz="1979" b="0" strike="noStrike" spc="-1">
              <a:latin typeface="Arial"/>
            </a:endParaRPr>
          </a:p>
        </p:txBody>
      </p:sp>
      <p:sp>
        <p:nvSpPr>
          <p:cNvPr id="121" name="CustomShape 3"/>
          <p:cNvSpPr/>
          <p:nvPr/>
        </p:nvSpPr>
        <p:spPr>
          <a:xfrm>
            <a:off x="901755" y="5382276"/>
            <a:ext cx="4320000" cy="252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tabLst>
                <a:tab pos="0" algn="l"/>
              </a:tabLst>
            </a:pPr>
            <a:r>
              <a:rPr lang="fr-FR" sz="1100" b="0" strike="noStrike" spc="-1">
                <a:solidFill>
                  <a:srgbClr val="000000"/>
                </a:solidFill>
                <a:latin typeface="Times New Roman" panose="02020603050405020304" pitchFamily="18" charset="0"/>
                <a:ea typeface="DejaVu Sans"/>
                <a:cs typeface="Times New Roman" panose="02020603050405020304" pitchFamily="18" charset="0"/>
              </a:rPr>
              <a:t>.</a:t>
            </a:r>
            <a:endParaRPr lang="fr-FR" sz="1100" b="0" strike="noStrike" spc="-1">
              <a:latin typeface="Times New Roman" panose="02020603050405020304" pitchFamily="18" charset="0"/>
              <a:cs typeface="Times New Roman" panose="02020603050405020304" pitchFamily="18" charset="0"/>
            </a:endParaRPr>
          </a:p>
        </p:txBody>
      </p:sp>
      <p:sp>
        <p:nvSpPr>
          <p:cNvPr id="122" name="CustomShape 7"/>
          <p:cNvSpPr/>
          <p:nvPr/>
        </p:nvSpPr>
        <p:spPr>
          <a:xfrm>
            <a:off x="243334" y="9573153"/>
            <a:ext cx="6065843" cy="92168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tabLst>
                <a:tab pos="0" algn="l"/>
              </a:tabLst>
            </a:pPr>
            <a:r>
              <a:rPr lang="fr-FR" sz="2400" b="0" strike="noStrike" spc="-1" dirty="0">
                <a:latin typeface="Edwardian Script ITC" panose="030303020407070D0804" pitchFamily="66" charset="0"/>
              </a:rPr>
              <a:t>Voici que s’avance l’immobilisme et nous ne savons pas l’arrêter…                                                                                           </a:t>
            </a:r>
          </a:p>
          <a:p>
            <a:pPr>
              <a:lnSpc>
                <a:spcPct val="100000"/>
              </a:lnSpc>
              <a:tabLst>
                <a:tab pos="0" algn="l"/>
              </a:tabLst>
            </a:pPr>
            <a:r>
              <a:rPr lang="fr-FR" sz="2400" spc="-1" dirty="0">
                <a:latin typeface="Edwardian Script ITC" panose="030303020407070D0804" pitchFamily="66" charset="0"/>
              </a:rPr>
              <a:t>                                                        </a:t>
            </a:r>
            <a:r>
              <a:rPr lang="fr-FR" sz="2400" b="0" strike="noStrike" spc="-1" dirty="0">
                <a:latin typeface="Edwardian Script ITC" panose="030303020407070D0804" pitchFamily="66" charset="0"/>
              </a:rPr>
              <a:t>Edgar Faure (1988)</a:t>
            </a:r>
          </a:p>
          <a:p>
            <a:pPr>
              <a:lnSpc>
                <a:spcPct val="100000"/>
              </a:lnSpc>
              <a:tabLst>
                <a:tab pos="0" algn="l"/>
              </a:tabLst>
            </a:pPr>
            <a:endParaRPr lang="fr-FR" sz="2400" b="0" strike="noStrike" spc="-1" dirty="0">
              <a:latin typeface="Edwardian Script ITC" panose="030303020407070D0804" pitchFamily="66" charset="0"/>
            </a:endParaRPr>
          </a:p>
        </p:txBody>
      </p:sp>
      <p:sp>
        <p:nvSpPr>
          <p:cNvPr id="123" name="CustomShape 10"/>
          <p:cNvSpPr/>
          <p:nvPr/>
        </p:nvSpPr>
        <p:spPr>
          <a:xfrm>
            <a:off x="1872720" y="2226600"/>
            <a:ext cx="3605040" cy="1767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100000"/>
              </a:lnSpc>
              <a:tabLst>
                <a:tab pos="0" algn="l"/>
              </a:tabLst>
            </a:pPr>
            <a:r>
              <a:rPr lang="fr-FR" sz="1100" b="0" strike="noStrike" spc="-1">
                <a:solidFill>
                  <a:srgbClr val="000000"/>
                </a:solidFill>
                <a:latin typeface="Calibri"/>
                <a:ea typeface="DejaVu Sans"/>
              </a:rPr>
              <a:t>   </a:t>
            </a:r>
            <a:endParaRPr lang="fr-FR" sz="1100" b="0" strike="noStrike" spc="-1">
              <a:latin typeface="Arial"/>
            </a:endParaRPr>
          </a:p>
        </p:txBody>
      </p:sp>
      <p:sp>
        <p:nvSpPr>
          <p:cNvPr id="124" name="CustomShape 13"/>
          <p:cNvSpPr/>
          <p:nvPr/>
        </p:nvSpPr>
        <p:spPr>
          <a:xfrm>
            <a:off x="-3685680" y="8424000"/>
            <a:ext cx="6492600" cy="752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just">
              <a:lnSpc>
                <a:spcPct val="100000"/>
              </a:lnSpc>
              <a:tabLst>
                <a:tab pos="0" algn="l"/>
              </a:tabLst>
            </a:pPr>
            <a:r>
              <a:rPr lang="fr-FR" sz="1000" b="0" strike="noStrike" spc="-1">
                <a:solidFill>
                  <a:srgbClr val="000000"/>
                </a:solidFill>
                <a:latin typeface="Calibri"/>
                <a:ea typeface="DejaVu Sans"/>
              </a:rPr>
              <a:t>  </a:t>
            </a:r>
            <a:endParaRPr lang="fr-FR" sz="1000" b="0" strike="noStrike" spc="-1">
              <a:latin typeface="Arial"/>
            </a:endParaRPr>
          </a:p>
        </p:txBody>
      </p:sp>
      <p:sp>
        <p:nvSpPr>
          <p:cNvPr id="125" name="CustomShape 14"/>
          <p:cNvSpPr/>
          <p:nvPr/>
        </p:nvSpPr>
        <p:spPr>
          <a:xfrm>
            <a:off x="3649762" y="8751136"/>
            <a:ext cx="2094120" cy="499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tabLst>
                <a:tab pos="0" algn="l"/>
              </a:tabLst>
            </a:pPr>
            <a:r>
              <a:rPr lang="fr-FR" sz="900" b="0" strike="noStrike" spc="-1">
                <a:solidFill>
                  <a:srgbClr val="000000"/>
                </a:solidFill>
                <a:latin typeface="Times New Roman"/>
                <a:ea typeface="Times New Roman"/>
              </a:rPr>
              <a:t>.</a:t>
            </a:r>
            <a:endParaRPr lang="fr-FR" sz="900" b="0" strike="noStrike" spc="-1">
              <a:latin typeface="Arial"/>
            </a:endParaRPr>
          </a:p>
        </p:txBody>
      </p:sp>
      <p:sp>
        <p:nvSpPr>
          <p:cNvPr id="126" name="CustomShape 17"/>
          <p:cNvSpPr/>
          <p:nvPr/>
        </p:nvSpPr>
        <p:spPr>
          <a:xfrm>
            <a:off x="6263640" y="1717200"/>
            <a:ext cx="1084680" cy="306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tabLst>
                <a:tab pos="0" algn="l"/>
              </a:tabLst>
            </a:pPr>
            <a:r>
              <a:rPr lang="fr-FR" sz="1000" b="0" strike="noStrike" spc="-1">
                <a:solidFill>
                  <a:srgbClr val="2323DC"/>
                </a:solidFill>
                <a:latin typeface="comic"/>
                <a:ea typeface="DejaVu Sans"/>
              </a:rPr>
              <a:t>Numéro</a:t>
            </a:r>
            <a:endParaRPr lang="fr-FR" sz="1000" b="0" strike="noStrike" spc="-1">
              <a:latin typeface="Arial"/>
            </a:endParaRPr>
          </a:p>
        </p:txBody>
      </p:sp>
      <p:pic>
        <p:nvPicPr>
          <p:cNvPr id="127" name="Image 22"/>
          <p:cNvPicPr/>
          <p:nvPr/>
        </p:nvPicPr>
        <p:blipFill>
          <a:blip r:embed="rId3"/>
          <a:stretch/>
        </p:blipFill>
        <p:spPr>
          <a:xfrm>
            <a:off x="49877" y="447138"/>
            <a:ext cx="7493400" cy="1915200"/>
          </a:xfrm>
          <a:prstGeom prst="rect">
            <a:avLst/>
          </a:prstGeom>
          <a:ln w="0">
            <a:noFill/>
          </a:ln>
        </p:spPr>
      </p:pic>
      <p:sp>
        <p:nvSpPr>
          <p:cNvPr id="128" name="ZoneTexte 15"/>
          <p:cNvSpPr/>
          <p:nvPr/>
        </p:nvSpPr>
        <p:spPr>
          <a:xfrm>
            <a:off x="180000" y="112320"/>
            <a:ext cx="7138440" cy="425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fr-FR" sz="2200" b="0" strike="noStrike" spc="-1">
                <a:solidFill>
                  <a:srgbClr val="000000"/>
                </a:solidFill>
                <a:latin typeface="Edwardian Script ITC"/>
                <a:ea typeface="DejaVu Sans"/>
              </a:rPr>
              <a:t>            </a:t>
            </a:r>
            <a:r>
              <a:rPr lang="fr-FR" sz="1400" b="0" strike="noStrike" spc="-1">
                <a:solidFill>
                  <a:srgbClr val="000000"/>
                </a:solidFill>
                <a:latin typeface="Century"/>
                <a:ea typeface="DejaVu Sans"/>
              </a:rPr>
              <a:t>                                                                                                                               </a:t>
            </a:r>
            <a:endParaRPr lang="fr-FR" sz="1400" b="0" strike="noStrike" spc="-1">
              <a:latin typeface="Arial"/>
            </a:endParaRPr>
          </a:p>
        </p:txBody>
      </p:sp>
      <p:sp>
        <p:nvSpPr>
          <p:cNvPr id="129" name="ZoneTexte 21"/>
          <p:cNvSpPr/>
          <p:nvPr/>
        </p:nvSpPr>
        <p:spPr>
          <a:xfrm>
            <a:off x="2888640" y="1881720"/>
            <a:ext cx="210924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3600" b="0" strike="noStrike" spc="-1" dirty="0">
                <a:solidFill>
                  <a:srgbClr val="808080"/>
                </a:solidFill>
                <a:latin typeface="Arial Black"/>
                <a:ea typeface="DejaVu Sans"/>
              </a:rPr>
              <a:t>INFOS</a:t>
            </a:r>
            <a:endParaRPr lang="fr-FR" sz="3600" b="0" strike="noStrike" spc="-1" dirty="0">
              <a:latin typeface="Arial"/>
            </a:endParaRPr>
          </a:p>
        </p:txBody>
      </p:sp>
      <p:sp>
        <p:nvSpPr>
          <p:cNvPr id="130" name="ZoneTexte 27"/>
          <p:cNvSpPr/>
          <p:nvPr/>
        </p:nvSpPr>
        <p:spPr>
          <a:xfrm>
            <a:off x="3221927" y="2534720"/>
            <a:ext cx="953067"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b="1" strike="noStrike" spc="-1" dirty="0">
                <a:solidFill>
                  <a:srgbClr val="A6A6A6"/>
                </a:solidFill>
                <a:latin typeface="Arial Black"/>
                <a:ea typeface="DejaVu Sans"/>
              </a:rPr>
              <a:t>Edito</a:t>
            </a:r>
            <a:endParaRPr lang="fr-FR" b="0" strike="noStrike" spc="-1" dirty="0">
              <a:latin typeface="Arial"/>
            </a:endParaRPr>
          </a:p>
        </p:txBody>
      </p:sp>
      <p:sp>
        <p:nvSpPr>
          <p:cNvPr id="131" name="Rectangle 94"/>
          <p:cNvSpPr/>
          <p:nvPr/>
        </p:nvSpPr>
        <p:spPr>
          <a:xfrm>
            <a:off x="3361320" y="2932920"/>
            <a:ext cx="2774160" cy="59032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fr-FR"/>
          </a:p>
        </p:txBody>
      </p:sp>
      <p:sp>
        <p:nvSpPr>
          <p:cNvPr id="132" name="Rectangle 95"/>
          <p:cNvSpPr/>
          <p:nvPr/>
        </p:nvSpPr>
        <p:spPr>
          <a:xfrm>
            <a:off x="2094715" y="9250816"/>
            <a:ext cx="3016800" cy="36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fr-FR" b="1" strike="noStrike" spc="-1" dirty="0">
                <a:solidFill>
                  <a:schemeClr val="bg1">
                    <a:lumMod val="50000"/>
                  </a:schemeClr>
                </a:solidFill>
                <a:latin typeface="Arial Black"/>
                <a:ea typeface="DejaVu Sans"/>
              </a:rPr>
              <a:t>Perles des élus</a:t>
            </a:r>
            <a:endParaRPr lang="fr-FR" b="0" strike="noStrike" spc="-1" dirty="0">
              <a:solidFill>
                <a:schemeClr val="bg1">
                  <a:lumMod val="50000"/>
                </a:schemeClr>
              </a:solidFill>
              <a:latin typeface="Arial"/>
            </a:endParaRPr>
          </a:p>
        </p:txBody>
      </p:sp>
      <p:sp>
        <p:nvSpPr>
          <p:cNvPr id="133" name="Rectangle 96"/>
          <p:cNvSpPr/>
          <p:nvPr/>
        </p:nvSpPr>
        <p:spPr>
          <a:xfrm>
            <a:off x="5775677" y="1958577"/>
            <a:ext cx="1767600" cy="508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fr-FR" sz="1200" spc="-1" dirty="0">
                <a:solidFill>
                  <a:srgbClr val="000000"/>
                </a:solidFill>
                <a:latin typeface="Arial"/>
                <a:ea typeface="DejaVu Sans"/>
              </a:rPr>
              <a:t>N° 22 octobre 2025</a:t>
            </a:r>
            <a:endParaRPr lang="fr-FR" sz="1200" b="0" strike="noStrike" spc="-1" dirty="0">
              <a:latin typeface="Arial"/>
            </a:endParaRPr>
          </a:p>
        </p:txBody>
      </p:sp>
      <p:pic>
        <p:nvPicPr>
          <p:cNvPr id="134" name="Picture 12"/>
          <p:cNvPicPr/>
          <p:nvPr/>
        </p:nvPicPr>
        <p:blipFill>
          <a:blip r:embed="rId4"/>
          <a:stretch/>
        </p:blipFill>
        <p:spPr>
          <a:xfrm>
            <a:off x="6169464" y="9025012"/>
            <a:ext cx="1231446" cy="1600200"/>
          </a:xfrm>
          <a:prstGeom prst="rect">
            <a:avLst/>
          </a:prstGeom>
          <a:ln w="0">
            <a:noFill/>
          </a:ln>
        </p:spPr>
      </p:pic>
      <p:sp>
        <p:nvSpPr>
          <p:cNvPr id="135" name="Rectangle 100"/>
          <p:cNvSpPr/>
          <p:nvPr/>
        </p:nvSpPr>
        <p:spPr>
          <a:xfrm>
            <a:off x="296640" y="9663480"/>
            <a:ext cx="5641560" cy="71064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fr-FR"/>
          </a:p>
        </p:txBody>
      </p:sp>
      <p:sp>
        <p:nvSpPr>
          <p:cNvPr id="136" name="Rectangle 101"/>
          <p:cNvSpPr/>
          <p:nvPr/>
        </p:nvSpPr>
        <p:spPr>
          <a:xfrm>
            <a:off x="337141" y="2679905"/>
            <a:ext cx="5083560" cy="981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fr-FR" sz="1100" b="0" strike="noStrike" spc="-1">
                <a:solidFill>
                  <a:srgbClr val="000000"/>
                </a:solidFill>
                <a:latin typeface="Times New Roman"/>
                <a:ea typeface="DejaVu Sans"/>
              </a:rPr>
              <a:t>   </a:t>
            </a:r>
            <a:endParaRPr lang="fr-FR" sz="1100" b="0" strike="noStrike" spc="-1">
              <a:latin typeface="Arial"/>
            </a:endParaRPr>
          </a:p>
        </p:txBody>
      </p:sp>
      <p:sp>
        <p:nvSpPr>
          <p:cNvPr id="137" name="Rectangle 104"/>
          <p:cNvSpPr/>
          <p:nvPr/>
        </p:nvSpPr>
        <p:spPr>
          <a:xfrm>
            <a:off x="7740000" y="2340360"/>
            <a:ext cx="6986520" cy="6626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fr-FR" sz="1800" b="0" strike="noStrike" spc="-1">
              <a:latin typeface="Arial"/>
            </a:endParaRPr>
          </a:p>
          <a:p>
            <a:pPr>
              <a:lnSpc>
                <a:spcPct val="100000"/>
              </a:lnSpc>
            </a:pPr>
            <a:endParaRPr lang="fr-FR" sz="1800" b="0" strike="noStrike" spc="-1">
              <a:latin typeface="Arial"/>
            </a:endParaRPr>
          </a:p>
        </p:txBody>
      </p:sp>
      <p:sp>
        <p:nvSpPr>
          <p:cNvPr id="139" name="Rectangle 104"/>
          <p:cNvSpPr/>
          <p:nvPr/>
        </p:nvSpPr>
        <p:spPr>
          <a:xfrm>
            <a:off x="128880" y="5668560"/>
            <a:ext cx="2882844" cy="1942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fr-FR" sz="1800" b="0" strike="noStrike" spc="-1">
              <a:latin typeface="Arial"/>
            </a:endParaRPr>
          </a:p>
          <a:p>
            <a:pPr>
              <a:lnSpc>
                <a:spcPct val="100000"/>
              </a:lnSpc>
            </a:pPr>
            <a:endParaRPr lang="fr-FR" sz="1800" b="0" strike="noStrike" spc="-1">
              <a:latin typeface="Arial"/>
            </a:endParaRPr>
          </a:p>
        </p:txBody>
      </p:sp>
      <p:pic>
        <p:nvPicPr>
          <p:cNvPr id="144" name="Image 5" descr="Une image contenant texte&#10;&#10;Description générée automatiquement"/>
          <p:cNvPicPr/>
          <p:nvPr/>
        </p:nvPicPr>
        <p:blipFill>
          <a:blip r:embed="rId5"/>
          <a:srcRect l="-301753" t="94058" r="391114" b="-22588"/>
          <a:stretch/>
        </p:blipFill>
        <p:spPr>
          <a:xfrm>
            <a:off x="-1183320" y="4176360"/>
            <a:ext cx="373680" cy="1072080"/>
          </a:xfrm>
          <a:prstGeom prst="rect">
            <a:avLst/>
          </a:prstGeom>
          <a:ln w="0">
            <a:noFill/>
          </a:ln>
        </p:spPr>
      </p:pic>
      <p:sp>
        <p:nvSpPr>
          <p:cNvPr id="3" name="ZoneTexte 2">
            <a:extLst>
              <a:ext uri="{FF2B5EF4-FFF2-40B4-BE49-F238E27FC236}">
                <a16:creationId xmlns:a16="http://schemas.microsoft.com/office/drawing/2014/main" id="{CA543A4C-0053-8497-C252-D947733A1BBB}"/>
              </a:ext>
            </a:extLst>
          </p:cNvPr>
          <p:cNvSpPr txBox="1"/>
          <p:nvPr/>
        </p:nvSpPr>
        <p:spPr>
          <a:xfrm>
            <a:off x="180000" y="66601"/>
            <a:ext cx="7327997" cy="830997"/>
          </a:xfrm>
          <a:prstGeom prst="rect">
            <a:avLst/>
          </a:prstGeom>
          <a:noFill/>
        </p:spPr>
        <p:txBody>
          <a:bodyPr wrap="square" rtlCol="0">
            <a:spAutoFit/>
          </a:bodyPr>
          <a:lstStyle/>
          <a:p>
            <a:r>
              <a:rPr lang="fr-FR" sz="2400" dirty="0">
                <a:latin typeface="Edwardian Script ITC" panose="030303020407070D0804" pitchFamily="66" charset="0"/>
              </a:rPr>
              <a:t>La nostalgie, c’est comme les coups de soleil, ça fait pas mal pendant, ça fait mal le soir. 						Pierre  Desproges                                                                                                                                                                                                                 </a:t>
            </a:r>
          </a:p>
        </p:txBody>
      </p:sp>
      <p:sp>
        <p:nvSpPr>
          <p:cNvPr id="5" name="ZoneTexte 4">
            <a:extLst>
              <a:ext uri="{FF2B5EF4-FFF2-40B4-BE49-F238E27FC236}">
                <a16:creationId xmlns:a16="http://schemas.microsoft.com/office/drawing/2014/main" id="{5FFA2FB5-DC1F-E93A-C380-14785A0A0093}"/>
              </a:ext>
            </a:extLst>
          </p:cNvPr>
          <p:cNvSpPr txBox="1"/>
          <p:nvPr/>
        </p:nvSpPr>
        <p:spPr>
          <a:xfrm>
            <a:off x="981382" y="3162477"/>
            <a:ext cx="6259440" cy="369332"/>
          </a:xfrm>
          <a:prstGeom prst="rect">
            <a:avLst/>
          </a:prstGeom>
          <a:noFill/>
        </p:spPr>
        <p:txBody>
          <a:bodyPr wrap="square" rtlCol="0">
            <a:spAutoFit/>
          </a:bodyPr>
          <a:lstStyle/>
          <a:p>
            <a:endParaRPr lang="fr-FR" dirty="0"/>
          </a:p>
        </p:txBody>
      </p:sp>
      <p:sp>
        <p:nvSpPr>
          <p:cNvPr id="7" name="ZoneTexte 6">
            <a:extLst>
              <a:ext uri="{FF2B5EF4-FFF2-40B4-BE49-F238E27FC236}">
                <a16:creationId xmlns:a16="http://schemas.microsoft.com/office/drawing/2014/main" id="{2C02C0B4-1C56-19DB-449B-ECEC3CD0249F}"/>
              </a:ext>
            </a:extLst>
          </p:cNvPr>
          <p:cNvSpPr txBox="1"/>
          <p:nvPr/>
        </p:nvSpPr>
        <p:spPr>
          <a:xfrm>
            <a:off x="358255" y="6593631"/>
            <a:ext cx="2774160" cy="276999"/>
          </a:xfrm>
          <a:prstGeom prst="rect">
            <a:avLst/>
          </a:prstGeom>
          <a:noFill/>
        </p:spPr>
        <p:txBody>
          <a:bodyPr wrap="square" rtlCol="0">
            <a:spAutoFit/>
          </a:bodyPr>
          <a:lstStyle/>
          <a:p>
            <a:endParaRPr lang="fr-FR" sz="1200" dirty="0">
              <a:latin typeface="Times New Roman" panose="02020603050405020304" pitchFamily="18" charset="0"/>
              <a:cs typeface="Times New Roman" panose="02020603050405020304" pitchFamily="18" charset="0"/>
            </a:endParaRPr>
          </a:p>
        </p:txBody>
      </p:sp>
      <p:sp>
        <p:nvSpPr>
          <p:cNvPr id="17" name="ZoneTexte 16">
            <a:extLst>
              <a:ext uri="{FF2B5EF4-FFF2-40B4-BE49-F238E27FC236}">
                <a16:creationId xmlns:a16="http://schemas.microsoft.com/office/drawing/2014/main" id="{4CFCA469-1862-C2F0-232F-5140C648086C}"/>
              </a:ext>
            </a:extLst>
          </p:cNvPr>
          <p:cNvSpPr txBox="1"/>
          <p:nvPr/>
        </p:nvSpPr>
        <p:spPr>
          <a:xfrm>
            <a:off x="592395" y="5623166"/>
            <a:ext cx="2774160" cy="276999"/>
          </a:xfrm>
          <a:prstGeom prst="rect">
            <a:avLst/>
          </a:prstGeom>
          <a:noFill/>
        </p:spPr>
        <p:txBody>
          <a:bodyPr wrap="square" rtlCol="0">
            <a:spAutoFit/>
          </a:bodyPr>
          <a:lstStyle/>
          <a:p>
            <a:endParaRPr lang="fr-FR" sz="1200" dirty="0">
              <a:latin typeface="Times New Roman" panose="02020603050405020304" pitchFamily="18" charset="0"/>
              <a:cs typeface="Times New Roman" panose="02020603050405020304" pitchFamily="18" charset="0"/>
            </a:endParaRPr>
          </a:p>
        </p:txBody>
      </p:sp>
      <p:pic>
        <p:nvPicPr>
          <p:cNvPr id="9" name="Image 8" descr="Une image contenant texte, illustration, bande dessinée, dessin humoristique&#10;&#10;Le contenu généré par l’IA peut être incorrect.">
            <a:extLst>
              <a:ext uri="{FF2B5EF4-FFF2-40B4-BE49-F238E27FC236}">
                <a16:creationId xmlns:a16="http://schemas.microsoft.com/office/drawing/2014/main" id="{CC528778-EC1B-6FB3-2DF8-D466D67F0450}"/>
              </a:ext>
            </a:extLst>
          </p:cNvPr>
          <p:cNvPicPr>
            <a:picLocks noChangeAspect="1"/>
          </p:cNvPicPr>
          <p:nvPr/>
        </p:nvPicPr>
        <p:blipFill>
          <a:blip r:embed="rId6">
            <a:extLst>
              <a:ext uri="{28A0092B-C50C-407E-A947-70E740481C1C}">
                <a14:useLocalDpi xmlns:a14="http://schemas.microsoft.com/office/drawing/2010/main" val="0"/>
              </a:ext>
            </a:extLst>
          </a:blip>
          <a:srcRect t="20659" r="50647" b="6501"/>
          <a:stretch>
            <a:fillRect/>
          </a:stretch>
        </p:blipFill>
        <p:spPr>
          <a:xfrm>
            <a:off x="1235739" y="2125771"/>
            <a:ext cx="1547301" cy="1224000"/>
          </a:xfrm>
          <a:prstGeom prst="rect">
            <a:avLst/>
          </a:prstGeom>
        </p:spPr>
      </p:pic>
      <p:pic>
        <p:nvPicPr>
          <p:cNvPr id="11" name="Image 10" descr="Une image contenant texte, illustration, bande dessinée, dessin humoristique&#10;&#10;Le contenu généré par l’IA peut être incorrect.">
            <a:extLst>
              <a:ext uri="{FF2B5EF4-FFF2-40B4-BE49-F238E27FC236}">
                <a16:creationId xmlns:a16="http://schemas.microsoft.com/office/drawing/2014/main" id="{BF0E62CB-2DFC-188D-C423-2D7ED82F8104}"/>
              </a:ext>
            </a:extLst>
          </p:cNvPr>
          <p:cNvPicPr>
            <a:picLocks noChangeAspect="1"/>
          </p:cNvPicPr>
          <p:nvPr/>
        </p:nvPicPr>
        <p:blipFill>
          <a:blip r:embed="rId6">
            <a:extLst>
              <a:ext uri="{28A0092B-C50C-407E-A947-70E740481C1C}">
                <a14:useLocalDpi xmlns:a14="http://schemas.microsoft.com/office/drawing/2010/main" val="0"/>
              </a:ext>
            </a:extLst>
          </a:blip>
          <a:srcRect l="46971" t="19153" r="127" b="3557"/>
          <a:stretch>
            <a:fillRect/>
          </a:stretch>
        </p:blipFill>
        <p:spPr>
          <a:xfrm>
            <a:off x="4549279" y="2202067"/>
            <a:ext cx="1601226" cy="1224000"/>
          </a:xfrm>
          <a:prstGeom prst="rect">
            <a:avLst/>
          </a:prstGeom>
        </p:spPr>
      </p:pic>
      <p:pic>
        <p:nvPicPr>
          <p:cNvPr id="13" name="Image 12" descr="Une image contenant fournitures de bureau, bouteille, outil d’écriture&#10;&#10;Le contenu généré par l’IA peut être incorrect.">
            <a:extLst>
              <a:ext uri="{FF2B5EF4-FFF2-40B4-BE49-F238E27FC236}">
                <a16:creationId xmlns:a16="http://schemas.microsoft.com/office/drawing/2014/main" id="{94A2D332-787E-CB01-1C5B-21805E5FBBF4}"/>
              </a:ext>
            </a:extLst>
          </p:cNvPr>
          <p:cNvPicPr>
            <a:picLocks noChangeAspect="1"/>
          </p:cNvPicPr>
          <p:nvPr/>
        </p:nvPicPr>
        <p:blipFill>
          <a:blip r:embed="rId7">
            <a:extLst>
              <a:ext uri="{28A0092B-C50C-407E-A947-70E740481C1C}">
                <a14:useLocalDpi xmlns:a14="http://schemas.microsoft.com/office/drawing/2010/main" val="0"/>
              </a:ext>
            </a:extLst>
          </a:blip>
          <a:srcRect b="8971"/>
          <a:stretch>
            <a:fillRect/>
          </a:stretch>
        </p:blipFill>
        <p:spPr>
          <a:xfrm>
            <a:off x="451521" y="5927984"/>
            <a:ext cx="900468" cy="432000"/>
          </a:xfrm>
          <a:prstGeom prst="rect">
            <a:avLst/>
          </a:prstGeom>
        </p:spPr>
      </p:pic>
      <p:pic>
        <p:nvPicPr>
          <p:cNvPr id="15" name="Image 14" descr="Une image contenant bâtiment, plein air, téléphone public, cabine téléphonique&#10;&#10;Le contenu généré par l’IA peut être incorrect.">
            <a:extLst>
              <a:ext uri="{FF2B5EF4-FFF2-40B4-BE49-F238E27FC236}">
                <a16:creationId xmlns:a16="http://schemas.microsoft.com/office/drawing/2014/main" id="{A9FCB2AC-9863-1CF3-765C-4714D368EB0A}"/>
              </a:ext>
            </a:extLst>
          </p:cNvPr>
          <p:cNvPicPr>
            <a:picLocks noChangeAspect="1"/>
          </p:cNvPicPr>
          <p:nvPr/>
        </p:nvPicPr>
        <p:blipFill>
          <a:blip r:embed="rId8">
            <a:extLst>
              <a:ext uri="{28A0092B-C50C-407E-A947-70E740481C1C}">
                <a14:useLocalDpi xmlns:a14="http://schemas.microsoft.com/office/drawing/2010/main" val="0"/>
              </a:ext>
            </a:extLst>
          </a:blip>
          <a:srcRect l="753" t="23640" r="-753" b="-61"/>
          <a:stretch>
            <a:fillRect/>
          </a:stretch>
        </p:blipFill>
        <p:spPr>
          <a:xfrm>
            <a:off x="6168026" y="5083558"/>
            <a:ext cx="1222657" cy="1265526"/>
          </a:xfrm>
          <a:prstGeom prst="rect">
            <a:avLst/>
          </a:prstGeom>
        </p:spPr>
      </p:pic>
      <p:pic>
        <p:nvPicPr>
          <p:cNvPr id="22" name="Image 21" descr="Une image contenant voie ferrée, vapeur, transport, véhicule&#10;&#10;Le contenu généré par l’IA peut être incorrect.">
            <a:extLst>
              <a:ext uri="{FF2B5EF4-FFF2-40B4-BE49-F238E27FC236}">
                <a16:creationId xmlns:a16="http://schemas.microsoft.com/office/drawing/2014/main" id="{670164B8-0C6E-253F-105A-544E1B685B18}"/>
              </a:ext>
            </a:extLst>
          </p:cNvPr>
          <p:cNvPicPr>
            <a:picLocks noChangeAspect="1"/>
          </p:cNvPicPr>
          <p:nvPr/>
        </p:nvPicPr>
        <p:blipFill>
          <a:blip r:embed="rId9">
            <a:extLst>
              <a:ext uri="{28A0092B-C50C-407E-A947-70E740481C1C}">
                <a14:useLocalDpi xmlns:a14="http://schemas.microsoft.com/office/drawing/2010/main" val="0"/>
              </a:ext>
            </a:extLst>
          </a:blip>
          <a:srcRect l="8675" b="10797"/>
          <a:stretch>
            <a:fillRect/>
          </a:stretch>
        </p:blipFill>
        <p:spPr>
          <a:xfrm>
            <a:off x="10635" y="8017858"/>
            <a:ext cx="1422898" cy="1296000"/>
          </a:xfrm>
          <a:prstGeom prst="rect">
            <a:avLst/>
          </a:prstGeom>
        </p:spPr>
      </p:pic>
      <p:sp>
        <p:nvSpPr>
          <p:cNvPr id="2" name="ZoneTexte 1">
            <a:extLst>
              <a:ext uri="{FF2B5EF4-FFF2-40B4-BE49-F238E27FC236}">
                <a16:creationId xmlns:a16="http://schemas.microsoft.com/office/drawing/2014/main" id="{D5038467-51DD-B30B-0B73-B8C7C2FC6ED1}"/>
              </a:ext>
            </a:extLst>
          </p:cNvPr>
          <p:cNvSpPr txBox="1"/>
          <p:nvPr/>
        </p:nvSpPr>
        <p:spPr>
          <a:xfrm>
            <a:off x="172950" y="3410287"/>
            <a:ext cx="7226950" cy="1785104"/>
          </a:xfrm>
          <a:prstGeom prst="rect">
            <a:avLst/>
          </a:prstGeom>
          <a:noFill/>
        </p:spPr>
        <p:txBody>
          <a:bodyPr wrap="square" rtlCol="0">
            <a:spAutoFit/>
          </a:bodyPr>
          <a:lstStyle/>
          <a:p>
            <a:pPr algn="just"/>
            <a:r>
              <a:rPr lang="fr-FR" sz="1100" b="1" dirty="0">
                <a:latin typeface="Times New Roman" panose="02020603050405020304" pitchFamily="18" charset="0"/>
                <a:cs typeface="Times New Roman" panose="02020603050405020304" pitchFamily="18" charset="0"/>
              </a:rPr>
              <a:t>C’était mieux avant </a:t>
            </a:r>
            <a:r>
              <a:rPr lang="fr-FR" sz="1100" dirty="0">
                <a:latin typeface="Times New Roman" panose="02020603050405020304" pitchFamily="18" charset="0"/>
                <a:cs typeface="Times New Roman" panose="02020603050405020304" pitchFamily="18" charset="0"/>
              </a:rPr>
              <a:t>! Cette expression  ne date pas d’hier ! Horace fustigeait déjà ces vieillards </a:t>
            </a:r>
            <a:r>
              <a:rPr lang="fr-FR" sz="1100" i="1" dirty="0">
                <a:latin typeface="Times New Roman" panose="02020603050405020304" pitchFamily="18" charset="0"/>
                <a:cs typeface="Times New Roman" panose="02020603050405020304" pitchFamily="18" charset="0"/>
              </a:rPr>
              <a:t>quinteux, râleurs, vantant le temps passé où ils étaient jeunes</a:t>
            </a:r>
            <a:r>
              <a:rPr lang="fr-FR" sz="1100" dirty="0">
                <a:latin typeface="Times New Roman" panose="02020603050405020304" pitchFamily="18" charset="0"/>
                <a:cs typeface="Times New Roman" panose="02020603050405020304" pitchFamily="18" charset="0"/>
              </a:rPr>
              <a:t> et à Rome nombre de citoyens se montraient </a:t>
            </a:r>
            <a:r>
              <a:rPr lang="fr-FR" sz="1100" i="1" dirty="0">
                <a:latin typeface="Times New Roman" panose="02020603050405020304" pitchFamily="18" charset="0"/>
                <a:cs typeface="Times New Roman" panose="02020603050405020304" pitchFamily="18" charset="0"/>
              </a:rPr>
              <a:t>rétifs à ces progrès qui ramollissent la jeunesse </a:t>
            </a:r>
            <a:r>
              <a:rPr lang="fr-FR" sz="1100" dirty="0">
                <a:latin typeface="Times New Roman" panose="02020603050405020304" pitchFamily="18" charset="0"/>
                <a:cs typeface="Times New Roman" panose="02020603050405020304" pitchFamily="18" charset="0"/>
              </a:rPr>
              <a:t>et regrettaient </a:t>
            </a:r>
            <a:r>
              <a:rPr lang="fr-FR" sz="1100" i="1" dirty="0">
                <a:latin typeface="Times New Roman" panose="02020603050405020304" pitchFamily="18" charset="0"/>
                <a:cs typeface="Times New Roman" panose="02020603050405020304" pitchFamily="18" charset="0"/>
              </a:rPr>
              <a:t>l’oubli des valeurs des anciens et de leur vie meilleure.</a:t>
            </a:r>
            <a:r>
              <a:rPr lang="fr-FR" sz="1100" dirty="0">
                <a:latin typeface="Times New Roman" panose="02020603050405020304" pitchFamily="18" charset="0"/>
                <a:cs typeface="Times New Roman" panose="02020603050405020304" pitchFamily="18" charset="0"/>
              </a:rPr>
              <a:t> Cette attitude de repli sur les valeurs du passé  consiste  à idéaliser mode de vie, coutumes et valeurs d’hier ; </a:t>
            </a:r>
            <a:r>
              <a:rPr lang="fr-FR" sz="1100" i="1" dirty="0">
                <a:latin typeface="Times New Roman" panose="02020603050405020304" pitchFamily="18" charset="0"/>
                <a:cs typeface="Times New Roman" panose="02020603050405020304" pitchFamily="18" charset="0"/>
              </a:rPr>
              <a:t>Se rappeler le plaisir sans revivre la douleur</a:t>
            </a:r>
            <a:r>
              <a:rPr lang="fr-FR" sz="1100" dirty="0">
                <a:latin typeface="Times New Roman" panose="02020603050405020304" pitchFamily="18" charset="0"/>
                <a:cs typeface="Times New Roman" panose="02020603050405020304" pitchFamily="18" charset="0"/>
              </a:rPr>
              <a:t>…  </a:t>
            </a:r>
          </a:p>
          <a:p>
            <a:pPr algn="just"/>
            <a:r>
              <a:rPr lang="fr-FR" sz="1100" b="1" dirty="0">
                <a:latin typeface="Times New Roman" panose="02020603050405020304" pitchFamily="18" charset="0"/>
                <a:cs typeface="Times New Roman" panose="02020603050405020304" pitchFamily="18" charset="0"/>
              </a:rPr>
              <a:t>Alimenté par le mythe de l’âge d’or </a:t>
            </a:r>
            <a:r>
              <a:rPr lang="fr-FR" sz="1100" i="1" dirty="0">
                <a:latin typeface="Times New Roman" panose="02020603050405020304" pitchFamily="18" charset="0"/>
                <a:cs typeface="Times New Roman" panose="02020603050405020304" pitchFamily="18" charset="0"/>
              </a:rPr>
              <a:t>–</a:t>
            </a:r>
            <a:r>
              <a:rPr lang="fr-FR" sz="1100" dirty="0">
                <a:latin typeface="Times New Roman" panose="02020603050405020304" pitchFamily="18" charset="0"/>
                <a:cs typeface="Times New Roman" panose="02020603050405020304" pitchFamily="18" charset="0"/>
              </a:rPr>
              <a:t> concept mythologique qui</a:t>
            </a:r>
            <a:r>
              <a:rPr lang="fr-FR" sz="1100" i="1" dirty="0">
                <a:latin typeface="Times New Roman" panose="02020603050405020304" pitchFamily="18" charset="0"/>
                <a:cs typeface="Times New Roman" panose="02020603050405020304" pitchFamily="18" charset="0"/>
              </a:rPr>
              <a:t> </a:t>
            </a:r>
            <a:r>
              <a:rPr lang="fr-FR" sz="1100" dirty="0">
                <a:latin typeface="Times New Roman" panose="02020603050405020304" pitchFamily="18" charset="0"/>
                <a:cs typeface="Times New Roman" panose="02020603050405020304" pitchFamily="18" charset="0"/>
              </a:rPr>
              <a:t>décrivait</a:t>
            </a:r>
            <a:r>
              <a:rPr lang="fr-FR" sz="1100" i="1" dirty="0">
                <a:latin typeface="Times New Roman" panose="02020603050405020304" pitchFamily="18" charset="0"/>
                <a:cs typeface="Times New Roman" panose="02020603050405020304" pitchFamily="18" charset="0"/>
              </a:rPr>
              <a:t> une période de paix, d’abondance et de prospérité universelle, une harmonie parfaite entre les hommes, une absence de vieillesse et de maladie -, </a:t>
            </a:r>
            <a:r>
              <a:rPr lang="fr-FR" sz="1100" dirty="0">
                <a:latin typeface="Times New Roman" panose="02020603050405020304" pitchFamily="18" charset="0"/>
                <a:cs typeface="Times New Roman" panose="02020603050405020304" pitchFamily="18" charset="0"/>
              </a:rPr>
              <a:t>un passéisme pur et dur inspire encore quelques adeptes dont les oreilles exagérément infundibuliformes aboutissent à une matière grise   encombrée de news  mal digérées plus ou moins fake,  dont les émanations verbeuses frisent parfois le borborygme intestinal.   Ces zélateurs regrettent  un monde qui n’a jamais existé, opposant à toute évolution  des arguments abstrus le plus souvent puisés  chez  </a:t>
            </a:r>
            <a:r>
              <a:rPr lang="fr-FR" sz="1100" i="1" dirty="0">
                <a:latin typeface="Times New Roman" panose="02020603050405020304" pitchFamily="18" charset="0"/>
                <a:cs typeface="Times New Roman" panose="02020603050405020304" pitchFamily="18" charset="0"/>
              </a:rPr>
              <a:t>tweeter </a:t>
            </a:r>
            <a:r>
              <a:rPr lang="fr-FR" sz="1100" i="1" dirty="0" err="1">
                <a:latin typeface="Times New Roman" panose="02020603050405020304" pitchFamily="18" charset="0"/>
                <a:cs typeface="Times New Roman" panose="02020603050405020304" pitchFamily="18" charset="0"/>
              </a:rPr>
              <a:t>school</a:t>
            </a:r>
            <a:r>
              <a:rPr lang="fr-FR" sz="1100" i="1" dirty="0">
                <a:latin typeface="Times New Roman" panose="02020603050405020304" pitchFamily="18" charset="0"/>
                <a:cs typeface="Times New Roman" panose="02020603050405020304" pitchFamily="18" charset="0"/>
              </a:rPr>
              <a:t> of médecine </a:t>
            </a:r>
            <a:r>
              <a:rPr lang="fr-FR" sz="1100" dirty="0">
                <a:latin typeface="Times New Roman" panose="02020603050405020304" pitchFamily="18" charset="0"/>
                <a:cs typeface="Times New Roman" panose="02020603050405020304" pitchFamily="18" charset="0"/>
              </a:rPr>
              <a:t>ou </a:t>
            </a:r>
            <a:r>
              <a:rPr lang="fr-FR" sz="1100" i="1" dirty="0" err="1">
                <a:latin typeface="Times New Roman" panose="02020603050405020304" pitchFamily="18" charset="0"/>
                <a:cs typeface="Times New Roman" panose="02020603050405020304" pitchFamily="18" charset="0"/>
              </a:rPr>
              <a:t>Faceboock</a:t>
            </a:r>
            <a:r>
              <a:rPr lang="fr-FR" sz="1100" i="1" dirty="0">
                <a:latin typeface="Times New Roman" panose="02020603050405020304" pitchFamily="18" charset="0"/>
                <a:cs typeface="Times New Roman" panose="02020603050405020304" pitchFamily="18" charset="0"/>
              </a:rPr>
              <a:t> </a:t>
            </a:r>
            <a:r>
              <a:rPr lang="fr-FR" sz="1100" i="1" dirty="0" err="1">
                <a:latin typeface="Times New Roman" panose="02020603050405020304" pitchFamily="18" charset="0"/>
                <a:cs typeface="Times New Roman" panose="02020603050405020304" pitchFamily="18" charset="0"/>
              </a:rPr>
              <a:t>university</a:t>
            </a:r>
            <a:r>
              <a:rPr lang="fr-FR" sz="1100" i="1" dirty="0">
                <a:latin typeface="Times New Roman" panose="02020603050405020304" pitchFamily="18" charset="0"/>
                <a:cs typeface="Times New Roman" panose="02020603050405020304" pitchFamily="18" charset="0"/>
              </a:rPr>
              <a:t>. </a:t>
            </a:r>
            <a:r>
              <a:rPr lang="fr-FR" sz="1100" dirty="0">
                <a:latin typeface="Times New Roman" panose="02020603050405020304" pitchFamily="18" charset="0"/>
                <a:cs typeface="Times New Roman" panose="02020603050405020304" pitchFamily="18" charset="0"/>
              </a:rPr>
              <a:t>(Claude </a:t>
            </a:r>
            <a:r>
              <a:rPr lang="fr-FR" sz="1100" dirty="0" err="1">
                <a:latin typeface="Times New Roman" panose="02020603050405020304" pitchFamily="18" charset="0"/>
                <a:cs typeface="Times New Roman" panose="02020603050405020304" pitchFamily="18" charset="0"/>
              </a:rPr>
              <a:t>Malhuret</a:t>
            </a:r>
            <a:r>
              <a:rPr lang="fr-FR" sz="1100" dirty="0">
                <a:latin typeface="Times New Roman" panose="02020603050405020304" pitchFamily="18" charset="0"/>
                <a:cs typeface="Times New Roman" panose="02020603050405020304" pitchFamily="18" charset="0"/>
              </a:rPr>
              <a:t>)</a:t>
            </a:r>
          </a:p>
        </p:txBody>
      </p:sp>
      <p:sp>
        <p:nvSpPr>
          <p:cNvPr id="23" name="ZoneTexte 22">
            <a:extLst>
              <a:ext uri="{FF2B5EF4-FFF2-40B4-BE49-F238E27FC236}">
                <a16:creationId xmlns:a16="http://schemas.microsoft.com/office/drawing/2014/main" id="{8F93F80C-F679-7F36-6DCB-AF2F4DF09834}"/>
              </a:ext>
            </a:extLst>
          </p:cNvPr>
          <p:cNvSpPr txBox="1"/>
          <p:nvPr/>
        </p:nvSpPr>
        <p:spPr>
          <a:xfrm>
            <a:off x="213341" y="5188597"/>
            <a:ext cx="6032911" cy="1107996"/>
          </a:xfrm>
          <a:prstGeom prst="rect">
            <a:avLst/>
          </a:prstGeom>
          <a:noFill/>
        </p:spPr>
        <p:txBody>
          <a:bodyPr wrap="square" rtlCol="0">
            <a:spAutoFit/>
          </a:bodyPr>
          <a:lstStyle/>
          <a:p>
            <a:pPr algn="just"/>
            <a:r>
              <a:rPr lang="fr-FR" sz="1100" b="1" dirty="0">
                <a:latin typeface="Times New Roman" panose="02020603050405020304" pitchFamily="18" charset="0"/>
                <a:cs typeface="Times New Roman" panose="02020603050405020304" pitchFamily="18" charset="0"/>
              </a:rPr>
              <a:t>S’attacher au passé fait partie de la nature humaine</a:t>
            </a:r>
            <a:r>
              <a:rPr lang="fr-FR" sz="1100" dirty="0">
                <a:latin typeface="Times New Roman" panose="02020603050405020304" pitchFamily="18" charset="0"/>
                <a:cs typeface="Times New Roman" panose="02020603050405020304" pitchFamily="18" charset="0"/>
              </a:rPr>
              <a:t>. Qui n’a pas ressenti à un moment de sa vie ce sentiment complexe, ce  regret  inexplicable, liés à des éléments  du passé ? Baudelaire parlait de spleen, Fernando </a:t>
            </a:r>
            <a:r>
              <a:rPr lang="fr-FR" sz="1100" dirty="0" err="1">
                <a:latin typeface="Times New Roman" panose="02020603050405020304" pitchFamily="18" charset="0"/>
                <a:cs typeface="Times New Roman" panose="02020603050405020304" pitchFamily="18" charset="0"/>
              </a:rPr>
              <a:t>Pessao</a:t>
            </a:r>
            <a:r>
              <a:rPr lang="fr-FR" sz="1100" dirty="0">
                <a:latin typeface="Times New Roman" panose="02020603050405020304" pitchFamily="18" charset="0"/>
                <a:cs typeface="Times New Roman" panose="02020603050405020304" pitchFamily="18" charset="0"/>
              </a:rPr>
              <a:t> de saudade, formes exotiques d’un âge d’or allégé, d’un passéisme light… Bref, de cette nostalgie bien de chez nous qui  a inspiré  Victor Hugo :</a:t>
            </a:r>
          </a:p>
          <a:p>
            <a:r>
              <a:rPr lang="fr-FR" sz="1100" i="1" dirty="0">
                <a:latin typeface="Times New Roman" panose="02020603050405020304" pitchFamily="18" charset="0"/>
                <a:cs typeface="Times New Roman" panose="02020603050405020304" pitchFamily="18" charset="0"/>
              </a:rPr>
              <a:t>                                             J’avais donc dix-huit ans ! J’étais donc plein de songes,</a:t>
            </a:r>
          </a:p>
          <a:p>
            <a:r>
              <a:rPr lang="fr-FR" sz="1100" i="1" dirty="0">
                <a:latin typeface="Times New Roman" panose="02020603050405020304" pitchFamily="18" charset="0"/>
                <a:cs typeface="Times New Roman" panose="02020603050405020304" pitchFamily="18" charset="0"/>
              </a:rPr>
              <a:t>                                             L’espérance en chantant me berçait de mensonges.</a:t>
            </a:r>
          </a:p>
        </p:txBody>
      </p:sp>
      <p:sp>
        <p:nvSpPr>
          <p:cNvPr id="8" name="ZoneTexte 7">
            <a:extLst>
              <a:ext uri="{FF2B5EF4-FFF2-40B4-BE49-F238E27FC236}">
                <a16:creationId xmlns:a16="http://schemas.microsoft.com/office/drawing/2014/main" id="{2AC6A950-CEF0-E688-0E7F-1D463022DB86}"/>
              </a:ext>
            </a:extLst>
          </p:cNvPr>
          <p:cNvSpPr txBox="1"/>
          <p:nvPr/>
        </p:nvSpPr>
        <p:spPr>
          <a:xfrm>
            <a:off x="874804" y="6790367"/>
            <a:ext cx="9205912" cy="261610"/>
          </a:xfrm>
          <a:prstGeom prst="rect">
            <a:avLst/>
          </a:prstGeom>
          <a:noFill/>
        </p:spPr>
        <p:txBody>
          <a:bodyPr wrap="square">
            <a:spAutoFit/>
          </a:bodyPr>
          <a:lstStyle/>
          <a:p>
            <a:endParaRPr lang="fr-FR" sz="1100" dirty="0">
              <a:latin typeface="Times New Roman" panose="02020603050405020304" pitchFamily="18" charset="0"/>
              <a:cs typeface="Times New Roman" panose="02020603050405020304" pitchFamily="18" charset="0"/>
            </a:endParaRPr>
          </a:p>
        </p:txBody>
      </p:sp>
      <p:sp>
        <p:nvSpPr>
          <p:cNvPr id="18" name="ZoneTexte 17">
            <a:extLst>
              <a:ext uri="{FF2B5EF4-FFF2-40B4-BE49-F238E27FC236}">
                <a16:creationId xmlns:a16="http://schemas.microsoft.com/office/drawing/2014/main" id="{6228EAC8-1A61-41C4-A1C4-C53F7E008146}"/>
              </a:ext>
            </a:extLst>
          </p:cNvPr>
          <p:cNvSpPr txBox="1"/>
          <p:nvPr/>
        </p:nvSpPr>
        <p:spPr>
          <a:xfrm>
            <a:off x="83515" y="6330877"/>
            <a:ext cx="7360846" cy="1461939"/>
          </a:xfrm>
          <a:prstGeom prst="rect">
            <a:avLst/>
          </a:prstGeom>
          <a:noFill/>
        </p:spPr>
        <p:txBody>
          <a:bodyPr wrap="square">
            <a:spAutoFit/>
          </a:bodyPr>
          <a:lstStyle/>
          <a:p>
            <a:pPr algn="just">
              <a:defRPr/>
            </a:pPr>
            <a:r>
              <a:rPr kumimoji="0" lang="fr-FR" sz="1100" b="1"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On a tous  une mémoire involontaire…</a:t>
            </a:r>
            <a:r>
              <a:rPr kumimoji="0" lang="fr-FR" sz="1100" b="1"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 </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sélective, </a:t>
            </a:r>
            <a:r>
              <a:rPr lang="fr-FR" sz="1100" dirty="0">
                <a:solidFill>
                  <a:prstClr val="black"/>
                </a:solidFill>
                <a:latin typeface="Times New Roman" panose="02020603050405020304" pitchFamily="18" charset="0"/>
                <a:ea typeface="DejaVu Sans"/>
                <a:cs typeface="Times New Roman" panose="02020603050405020304" pitchFamily="18" charset="0"/>
              </a:rPr>
              <a:t>liée</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 à nos jeunes années, une sorte d’âge d’or à portée de cœur. La réalité </a:t>
            </a:r>
            <a:r>
              <a:rPr lang="fr-FR" sz="1100" dirty="0">
                <a:solidFill>
                  <a:prstClr val="black"/>
                </a:solidFill>
                <a:latin typeface="Times New Roman" panose="02020603050405020304" pitchFamily="18" charset="0"/>
                <a:ea typeface="DejaVu Sans"/>
                <a:cs typeface="Times New Roman" panose="02020603050405020304" pitchFamily="18" charset="0"/>
              </a:rPr>
              <a:t>s’en retrouve </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 </a:t>
            </a:r>
            <a:r>
              <a:rPr lang="fr-FR" sz="1100" dirty="0">
                <a:solidFill>
                  <a:prstClr val="black"/>
                </a:solidFill>
                <a:latin typeface="Times New Roman" panose="02020603050405020304" pitchFamily="18" charset="0"/>
                <a:ea typeface="DejaVu Sans"/>
                <a:cs typeface="Times New Roman" panose="02020603050405020304" pitchFamily="18" charset="0"/>
              </a:rPr>
              <a:t>singulièrement</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 embellie. Charles Pépin ne propose-t-il pas </a:t>
            </a:r>
            <a:r>
              <a:rPr kumimoji="0" lang="fr-FR" sz="1100" b="0" i="1"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de réinventer le passé pour mieux vivre le présent </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 Ainsi l’âge d’or des </a:t>
            </a:r>
            <a:r>
              <a:rPr kumimoji="0" lang="fr-FR" sz="1100" b="0" i="1"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Trente glorieuses  </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oubliant les semaines de 48h, les logements insalubres et les hôpitaux vétustes,  celui de la vapeur ne connaissant que des trains </a:t>
            </a:r>
            <a:r>
              <a:rPr lang="fr-FR" sz="1100" dirty="0">
                <a:solidFill>
                  <a:prstClr val="black"/>
                </a:solidFill>
                <a:latin typeface="Times New Roman" panose="02020603050405020304" pitchFamily="18" charset="0"/>
                <a:cs typeface="Times New Roman" panose="02020603050405020304" pitchFamily="18" charset="0"/>
              </a:rPr>
              <a:t>à l’heure, l’école la</a:t>
            </a:r>
            <a:r>
              <a:rPr lang="fr-FR" sz="1200" dirty="0">
                <a:solidFill>
                  <a:prstClr val="black"/>
                </a:solidFill>
                <a:latin typeface="Times New Roman" panose="02020603050405020304" pitchFamily="18" charset="0"/>
                <a:cs typeface="Times New Roman" panose="02020603050405020304" pitchFamily="18" charset="0"/>
              </a:rPr>
              <a:t>ïque </a:t>
            </a:r>
            <a:r>
              <a:rPr lang="fr-FR" sz="1100" dirty="0">
                <a:solidFill>
                  <a:prstClr val="black"/>
                </a:solidFill>
                <a:latin typeface="Times New Roman" panose="02020603050405020304" pitchFamily="18" charset="0"/>
                <a:cs typeface="Times New Roman" panose="02020603050405020304" pitchFamily="18" charset="0"/>
              </a:rPr>
              <a:t>respectant les professeurs et ignorant le stylo Bic, générateur de fautes d’orthographe  sont de moins en moins…passéistes !</a:t>
            </a:r>
            <a:r>
              <a:rPr lang="fr-FR" sz="1100" dirty="0">
                <a:solidFill>
                  <a:prstClr val="black"/>
                </a:solidFill>
                <a:latin typeface="Times New Roman" panose="02020603050405020304" pitchFamily="18" charset="0"/>
                <a:ea typeface="DejaVu Sans"/>
                <a:cs typeface="Times New Roman" panose="02020603050405020304" pitchFamily="18" charset="0"/>
              </a:rPr>
              <a:t> L</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es matches de baby-foot inter-quartier </a:t>
            </a:r>
            <a:r>
              <a:rPr lang="fr-FR" sz="1100" dirty="0">
                <a:solidFill>
                  <a:prstClr val="black"/>
                </a:solidFill>
                <a:latin typeface="Times New Roman" panose="02020603050405020304" pitchFamily="18" charset="0"/>
                <a:ea typeface="DejaVu Sans"/>
                <a:cs typeface="Times New Roman" panose="02020603050405020304" pitchFamily="18" charset="0"/>
              </a:rPr>
              <a:t>ont</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 des allures  de </a:t>
            </a:r>
            <a:r>
              <a:rPr lang="fr-FR" sz="1100" dirty="0">
                <a:solidFill>
                  <a:prstClr val="black"/>
                </a:solidFill>
                <a:latin typeface="Times New Roman" panose="02020603050405020304" pitchFamily="18" charset="0"/>
                <a:ea typeface="DejaVu Sans"/>
                <a:cs typeface="Times New Roman" panose="02020603050405020304" pitchFamily="18" charset="0"/>
              </a:rPr>
              <a:t>France-Brésil et</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 la moindre amourette prend des airs de Love Story ! L’objet et la situation servent d’alibi</a:t>
            </a:r>
            <a:r>
              <a:rPr lang="fr-FR" sz="1100" dirty="0">
                <a:solidFill>
                  <a:prstClr val="black"/>
                </a:solidFill>
                <a:latin typeface="Times New Roman" panose="02020603050405020304" pitchFamily="18" charset="0"/>
                <a:ea typeface="DejaVu Sans"/>
                <a:cs typeface="Times New Roman" panose="02020603050405020304" pitchFamily="18" charset="0"/>
              </a:rPr>
              <a:t> : </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Porte-plume ou cabine téléphonique, locomotive à vapeur ou 4cv Renault, baby-foot ou amourette, tout le monde a le devoir de poss</a:t>
            </a:r>
            <a:r>
              <a:rPr lang="fr-FR" sz="1100" dirty="0">
                <a:solidFill>
                  <a:prstClr val="black"/>
                </a:solidFill>
                <a:latin typeface="Times New Roman" panose="02020603050405020304" pitchFamily="18" charset="0"/>
                <a:ea typeface="DejaVu Sans"/>
                <a:cs typeface="Times New Roman" panose="02020603050405020304" pitchFamily="18" charset="0"/>
              </a:rPr>
              <a:t>é</a:t>
            </a:r>
            <a:r>
              <a:rPr kumimoji="0" lang="fr-FR" sz="1100" b="0" i="0" u="none" strike="noStrike" kern="1200" cap="none" spc="0" normalizeH="0" baseline="0" noProof="0" dirty="0">
                <a:ln>
                  <a:noFill/>
                </a:ln>
                <a:solidFill>
                  <a:prstClr val="black"/>
                </a:solidFill>
                <a:effectLst/>
                <a:uLnTx/>
                <a:uFillTx/>
                <a:latin typeface="Times New Roman" panose="02020603050405020304" pitchFamily="18" charset="0"/>
                <a:ea typeface="DejaVu Sans"/>
                <a:cs typeface="Times New Roman" panose="02020603050405020304" pitchFamily="18" charset="0"/>
              </a:rPr>
              <a:t>der sa madeleine de Proust !  Bref. Vive Pépin !</a:t>
            </a:r>
            <a:endParaRPr lang="fr-FR" sz="1100" dirty="0"/>
          </a:p>
        </p:txBody>
      </p:sp>
      <p:sp>
        <p:nvSpPr>
          <p:cNvPr id="25" name="ZoneTexte 24">
            <a:extLst>
              <a:ext uri="{FF2B5EF4-FFF2-40B4-BE49-F238E27FC236}">
                <a16:creationId xmlns:a16="http://schemas.microsoft.com/office/drawing/2014/main" id="{88DDA27D-702A-AEE8-B186-0E3F5F10E07E}"/>
              </a:ext>
            </a:extLst>
          </p:cNvPr>
          <p:cNvSpPr txBox="1"/>
          <p:nvPr/>
        </p:nvSpPr>
        <p:spPr>
          <a:xfrm>
            <a:off x="1378518" y="7659012"/>
            <a:ext cx="6065843" cy="1615827"/>
          </a:xfrm>
          <a:prstGeom prst="rect">
            <a:avLst/>
          </a:prstGeom>
          <a:noFill/>
        </p:spPr>
        <p:txBody>
          <a:bodyPr wrap="square" rtlCol="0">
            <a:spAutoFit/>
          </a:bodyPr>
          <a:lstStyle/>
          <a:p>
            <a:r>
              <a:rPr lang="fr-FR" sz="1100" dirty="0">
                <a:latin typeface="Times New Roman" panose="02020603050405020304" pitchFamily="18" charset="0"/>
                <a:cs typeface="Times New Roman" panose="02020603050405020304" pitchFamily="18" charset="0"/>
              </a:rPr>
              <a:t>                           </a:t>
            </a:r>
            <a:r>
              <a:rPr lang="fr-FR" sz="1100" i="1" dirty="0">
                <a:latin typeface="Times New Roman" panose="02020603050405020304" pitchFamily="18" charset="0"/>
                <a:cs typeface="Times New Roman" panose="02020603050405020304" pitchFamily="18" charset="0"/>
              </a:rPr>
              <a:t>Que vous ai-je donc fait, ô mes jeunes années</a:t>
            </a:r>
          </a:p>
          <a:p>
            <a:r>
              <a:rPr lang="fr-FR" sz="1100" i="1" dirty="0">
                <a:latin typeface="Times New Roman" panose="02020603050405020304" pitchFamily="18" charset="0"/>
                <a:cs typeface="Times New Roman" panose="02020603050405020304" pitchFamily="18" charset="0"/>
              </a:rPr>
              <a:t>                            Pour m’avoir fui si vite et vous être éloignées? </a:t>
            </a:r>
            <a:r>
              <a:rPr lang="fr-FR" sz="1100" dirty="0">
                <a:latin typeface="Times New Roman" panose="02020603050405020304" pitchFamily="18" charset="0"/>
                <a:cs typeface="Times New Roman" panose="02020603050405020304" pitchFamily="18" charset="0"/>
              </a:rPr>
              <a:t>( Toujours Victor H.)</a:t>
            </a:r>
          </a:p>
          <a:p>
            <a:endParaRPr lang="fr-FR" sz="800" dirty="0">
              <a:latin typeface="Times New Roman" panose="02020603050405020304" pitchFamily="18" charset="0"/>
              <a:cs typeface="Times New Roman" panose="02020603050405020304" pitchFamily="18" charset="0"/>
            </a:endParaRPr>
          </a:p>
          <a:p>
            <a:pPr algn="just"/>
            <a:r>
              <a:rPr lang="fr-FR" sz="1100" b="1" dirty="0">
                <a:latin typeface="Times New Roman" panose="02020603050405020304" pitchFamily="18" charset="0"/>
                <a:cs typeface="Times New Roman" panose="02020603050405020304" pitchFamily="18" charset="0"/>
              </a:rPr>
              <a:t>Les jeunes années </a:t>
            </a:r>
            <a:r>
              <a:rPr lang="fr-FR" sz="1100" dirty="0">
                <a:latin typeface="Times New Roman" panose="02020603050405020304" pitchFamily="18" charset="0"/>
                <a:cs typeface="Times New Roman" panose="02020603050405020304" pitchFamily="18" charset="0"/>
              </a:rPr>
              <a:t>trop vite éloignées  laissent un goût amer</a:t>
            </a:r>
            <a:r>
              <a:rPr lang="fr-FR" sz="1100" i="1" dirty="0">
                <a:latin typeface="Times New Roman" panose="02020603050405020304" pitchFamily="18" charset="0"/>
                <a:cs typeface="Times New Roman" panose="02020603050405020304" pitchFamily="18" charset="0"/>
              </a:rPr>
              <a:t>. </a:t>
            </a:r>
            <a:r>
              <a:rPr lang="fr-FR" sz="1100" dirty="0">
                <a:latin typeface="Times New Roman" panose="02020603050405020304" pitchFamily="18" charset="0"/>
                <a:cs typeface="Times New Roman" panose="02020603050405020304" pitchFamily="18" charset="0"/>
              </a:rPr>
              <a:t> Au bout du compte  </a:t>
            </a:r>
            <a:r>
              <a:rPr lang="fr-FR" sz="1100" i="1" dirty="0">
                <a:latin typeface="Times New Roman" panose="02020603050405020304" pitchFamily="18" charset="0"/>
                <a:cs typeface="Times New Roman" panose="02020603050405020304" pitchFamily="18" charset="0"/>
              </a:rPr>
              <a:t>On n’est que soi, c’est décevant !</a:t>
            </a:r>
            <a:r>
              <a:rPr lang="fr-FR" sz="1100" dirty="0">
                <a:latin typeface="Times New Roman" panose="02020603050405020304" pitchFamily="18" charset="0"/>
                <a:cs typeface="Times New Roman" panose="02020603050405020304" pitchFamily="18" charset="0"/>
              </a:rPr>
              <a:t> et il fait bon se réfugier dans les souvenirs de l’espérance berceuse de mensonges. Ils peuvent  aider à rire, à contrarier le malheur,  il ne faut surtout pas s’en  priver.</a:t>
            </a:r>
          </a:p>
          <a:p>
            <a:pPr algn="just"/>
            <a:r>
              <a:rPr lang="fr-FR" sz="1100" dirty="0">
                <a:latin typeface="Times New Roman" panose="02020603050405020304" pitchFamily="18" charset="0"/>
                <a:cs typeface="Times New Roman" panose="02020603050405020304" pitchFamily="18" charset="0"/>
              </a:rPr>
              <a:t>Enfin, tant qu’on peut en sourire, c’est que tout ne va pas encore trop mal, et comme disait le bon M. Vladimir </a:t>
            </a:r>
            <a:r>
              <a:rPr lang="fr-FR" sz="1100" dirty="0" err="1">
                <a:latin typeface="Times New Roman" panose="02020603050405020304" pitchFamily="18" charset="0"/>
                <a:cs typeface="Times New Roman" panose="02020603050405020304" pitchFamily="18" charset="0"/>
              </a:rPr>
              <a:t>Poutrump</a:t>
            </a:r>
            <a:r>
              <a:rPr lang="fr-FR" sz="1100" dirty="0">
                <a:latin typeface="Times New Roman" panose="02020603050405020304" pitchFamily="18" charset="0"/>
                <a:cs typeface="Times New Roman" panose="02020603050405020304" pitchFamily="18" charset="0"/>
              </a:rPr>
              <a:t>, nostalgique de Gengis Khan, au bon M. Donald </a:t>
            </a:r>
            <a:r>
              <a:rPr lang="fr-FR" sz="1100" dirty="0" err="1">
                <a:latin typeface="Times New Roman" panose="02020603050405020304" pitchFamily="18" charset="0"/>
                <a:cs typeface="Times New Roman" panose="02020603050405020304" pitchFamily="18" charset="0"/>
              </a:rPr>
              <a:t>Trumpine</a:t>
            </a:r>
            <a:r>
              <a:rPr lang="fr-FR" sz="1100" dirty="0">
                <a:latin typeface="Times New Roman" panose="02020603050405020304" pitchFamily="18" charset="0"/>
                <a:cs typeface="Times New Roman" panose="02020603050405020304" pitchFamily="18" charset="0"/>
              </a:rPr>
              <a:t>, nostalgique du sud :  Croyez-moi, il y a plus malheureux que nous !</a:t>
            </a:r>
          </a:p>
        </p:txBody>
      </p:sp>
      <p:sp>
        <p:nvSpPr>
          <p:cNvPr id="10" name="ZoneTexte 9">
            <a:extLst>
              <a:ext uri="{FF2B5EF4-FFF2-40B4-BE49-F238E27FC236}">
                <a16:creationId xmlns:a16="http://schemas.microsoft.com/office/drawing/2014/main" id="{55812AA3-87C8-EEC3-7EF2-E9A80F9B2A1F}"/>
              </a:ext>
            </a:extLst>
          </p:cNvPr>
          <p:cNvSpPr txBox="1"/>
          <p:nvPr/>
        </p:nvSpPr>
        <p:spPr>
          <a:xfrm>
            <a:off x="6135480" y="2594502"/>
            <a:ext cx="1498920" cy="261610"/>
          </a:xfrm>
          <a:prstGeom prst="rect">
            <a:avLst/>
          </a:prstGeom>
          <a:noFill/>
        </p:spPr>
        <p:txBody>
          <a:bodyPr wrap="square" rtlCol="0">
            <a:spAutoFit/>
          </a:bodyPr>
          <a:lstStyle/>
          <a:p>
            <a:r>
              <a:rPr lang="fr-FR" sz="1100" dirty="0">
                <a:latin typeface="Times New Roman" panose="02020603050405020304" pitchFamily="18" charset="0"/>
                <a:cs typeface="Times New Roman" panose="02020603050405020304" pitchFamily="18" charset="0"/>
              </a:rPr>
              <a:t>Présent exagérant…</a:t>
            </a:r>
          </a:p>
        </p:txBody>
      </p:sp>
      <p:sp>
        <p:nvSpPr>
          <p:cNvPr id="4" name="ZoneTexte 3">
            <a:extLst>
              <a:ext uri="{FF2B5EF4-FFF2-40B4-BE49-F238E27FC236}">
                <a16:creationId xmlns:a16="http://schemas.microsoft.com/office/drawing/2014/main" id="{F0C2423C-0522-3F6A-1E95-73CED1756C21}"/>
              </a:ext>
            </a:extLst>
          </p:cNvPr>
          <p:cNvSpPr txBox="1"/>
          <p:nvPr/>
        </p:nvSpPr>
        <p:spPr>
          <a:xfrm>
            <a:off x="334931" y="2513024"/>
            <a:ext cx="1063889" cy="261610"/>
          </a:xfrm>
          <a:prstGeom prst="rect">
            <a:avLst/>
          </a:prstGeom>
          <a:noFill/>
        </p:spPr>
        <p:txBody>
          <a:bodyPr wrap="square" rtlCol="0">
            <a:spAutoFit/>
          </a:bodyPr>
          <a:lstStyle/>
          <a:p>
            <a:r>
              <a:rPr lang="fr-FR" sz="1100" dirty="0">
                <a:latin typeface="Times New Roman" panose="02020603050405020304" pitchFamily="18" charset="0"/>
                <a:cs typeface="Times New Roman" panose="02020603050405020304" pitchFamily="18" charset="0"/>
              </a:rPr>
              <a:t>Passé exagéré.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E23A443-EE4E-7563-1737-D4A970E2F4A0}"/>
              </a:ext>
            </a:extLst>
          </p:cNvPr>
          <p:cNvPicPr>
            <a:picLocks noChangeAspect="1"/>
          </p:cNvPicPr>
          <p:nvPr/>
        </p:nvPicPr>
        <p:blipFill>
          <a:blip r:embed="rId2"/>
          <a:stretch>
            <a:fillRect/>
          </a:stretch>
        </p:blipFill>
        <p:spPr>
          <a:xfrm>
            <a:off x="230830" y="1557040"/>
            <a:ext cx="3047999" cy="4068000"/>
          </a:xfrm>
          <a:prstGeom prst="rect">
            <a:avLst/>
          </a:prstGeom>
        </p:spPr>
      </p:pic>
      <p:sp>
        <p:nvSpPr>
          <p:cNvPr id="6" name="ZoneTexte 5">
            <a:extLst>
              <a:ext uri="{FF2B5EF4-FFF2-40B4-BE49-F238E27FC236}">
                <a16:creationId xmlns:a16="http://schemas.microsoft.com/office/drawing/2014/main" id="{94DBD851-FC1E-DA33-2525-40E4E7E525C3}"/>
              </a:ext>
            </a:extLst>
          </p:cNvPr>
          <p:cNvSpPr txBox="1"/>
          <p:nvPr/>
        </p:nvSpPr>
        <p:spPr>
          <a:xfrm>
            <a:off x="160658" y="5643598"/>
            <a:ext cx="3268694" cy="1785104"/>
          </a:xfrm>
          <a:prstGeom prst="rect">
            <a:avLst/>
          </a:prstGeom>
          <a:noFill/>
        </p:spPr>
        <p:txBody>
          <a:bodyPr wrap="square">
            <a:spAutoFit/>
          </a:bodyPr>
          <a:lstStyle/>
          <a:p>
            <a:pPr algn="just"/>
            <a:r>
              <a:rPr lang="fr-FR" sz="1100" dirty="0">
                <a:latin typeface="Times New Roman" panose="02020603050405020304" pitchFamily="18" charset="0"/>
                <a:cs typeface="Times New Roman" panose="02020603050405020304" pitchFamily="18" charset="0"/>
              </a:rPr>
              <a:t>Dans le cadre de la candidature de Cluny et des Sites Clunisiens à l’UNESCO, une exposition exceptionnelle est actuellement présentée aux Archives Départementales du Puy-de-Dôme. Elle porte sur les 7 sites clunisiens du département qui participent à cette démarche et présente des documents importants sur l’histoire de Chauriat, dessins de </a:t>
            </a:r>
            <a:r>
              <a:rPr lang="fr-FR" sz="1100" dirty="0" err="1">
                <a:latin typeface="Times New Roman" panose="02020603050405020304" pitchFamily="18" charset="0"/>
                <a:cs typeface="Times New Roman" panose="02020603050405020304" pitchFamily="18" charset="0"/>
              </a:rPr>
              <a:t>Mallay</a:t>
            </a:r>
            <a:r>
              <a:rPr lang="fr-FR" sz="1100" dirty="0">
                <a:latin typeface="Times New Roman" panose="02020603050405020304" pitchFamily="18" charset="0"/>
                <a:cs typeface="Times New Roman" panose="02020603050405020304" pitchFamily="18" charset="0"/>
              </a:rPr>
              <a:t> pour les restaurations du </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XIX</a:t>
            </a:r>
            <a:r>
              <a:rPr lang="fr-FR" sz="1100" baseline="30000" dirty="0">
                <a:effectLst/>
                <a:latin typeface="Times New Roman" panose="02020603050405020304" pitchFamily="18" charset="0"/>
                <a:ea typeface="Calibri" panose="020F0502020204030204" pitchFamily="34" charset="0"/>
                <a:cs typeface="Times New Roman" panose="02020603050405020304" pitchFamily="18" charset="0"/>
              </a:rPr>
              <a:t>ème</a:t>
            </a:r>
            <a:r>
              <a:rPr lang="fr-FR" sz="1100" dirty="0">
                <a:latin typeface="Times New Roman" panose="02020603050405020304" pitchFamily="18" charset="0"/>
                <a:cs typeface="Times New Roman" panose="02020603050405020304" pitchFamily="18" charset="0"/>
              </a:rPr>
              <a:t>, photos anciennes, courrier. Elle est à voir jusqu’au 18 décembre, un rendez-vous à ne pas manquer ! </a:t>
            </a:r>
          </a:p>
        </p:txBody>
      </p:sp>
      <p:sp>
        <p:nvSpPr>
          <p:cNvPr id="7" name="ZoneTexte 6">
            <a:extLst>
              <a:ext uri="{FF2B5EF4-FFF2-40B4-BE49-F238E27FC236}">
                <a16:creationId xmlns:a16="http://schemas.microsoft.com/office/drawing/2014/main" id="{CE9D1208-8BAF-5DA5-6DFF-6033F54A8043}"/>
              </a:ext>
            </a:extLst>
          </p:cNvPr>
          <p:cNvSpPr txBox="1"/>
          <p:nvPr/>
        </p:nvSpPr>
        <p:spPr>
          <a:xfrm>
            <a:off x="143710" y="818105"/>
            <a:ext cx="3048000" cy="646331"/>
          </a:xfrm>
          <a:prstGeom prst="rect">
            <a:avLst/>
          </a:prstGeom>
          <a:noFill/>
        </p:spPr>
        <p:txBody>
          <a:bodyPr wrap="square" rtlCol="0">
            <a:spAutoFit/>
          </a:bodyPr>
          <a:lstStyle/>
          <a:p>
            <a:r>
              <a:rPr lang="fr-FR" dirty="0">
                <a:solidFill>
                  <a:schemeClr val="bg2">
                    <a:lumMod val="50000"/>
                  </a:schemeClr>
                </a:solidFill>
                <a:latin typeface="Arial Black" panose="020B0A04020102020204" pitchFamily="34" charset="0"/>
              </a:rPr>
              <a:t>  Cluny et les sites clunisiens à l’UNESCO</a:t>
            </a:r>
          </a:p>
        </p:txBody>
      </p:sp>
      <p:sp>
        <p:nvSpPr>
          <p:cNvPr id="9" name="ZoneTexte 8">
            <a:extLst>
              <a:ext uri="{FF2B5EF4-FFF2-40B4-BE49-F238E27FC236}">
                <a16:creationId xmlns:a16="http://schemas.microsoft.com/office/drawing/2014/main" id="{46B675F8-7325-2AA0-30BF-28AAC2985ADD}"/>
              </a:ext>
            </a:extLst>
          </p:cNvPr>
          <p:cNvSpPr txBox="1"/>
          <p:nvPr/>
        </p:nvSpPr>
        <p:spPr>
          <a:xfrm>
            <a:off x="238125" y="209550"/>
            <a:ext cx="6962775" cy="461665"/>
          </a:xfrm>
          <a:prstGeom prst="rect">
            <a:avLst/>
          </a:prstGeom>
          <a:noFill/>
        </p:spPr>
        <p:txBody>
          <a:bodyPr wrap="square" rtlCol="0">
            <a:spAutoFit/>
          </a:bodyPr>
          <a:lstStyle/>
          <a:p>
            <a:pPr algn="ctr"/>
            <a:r>
              <a:rPr lang="fr-FR" sz="2400" dirty="0">
                <a:latin typeface="Edwardian Script ITC" panose="030303020407070D0804" pitchFamily="66" charset="0"/>
              </a:rPr>
              <a:t>La nostalgie, c’est être indigné que le temps ose passer sans nous. Sylvain Tesson.</a:t>
            </a:r>
          </a:p>
        </p:txBody>
      </p:sp>
      <p:sp>
        <p:nvSpPr>
          <p:cNvPr id="11" name="ZoneTexte 10">
            <a:extLst>
              <a:ext uri="{FF2B5EF4-FFF2-40B4-BE49-F238E27FC236}">
                <a16:creationId xmlns:a16="http://schemas.microsoft.com/office/drawing/2014/main" id="{B0D6D4AA-4EFD-4C56-2D86-AC347C7FB6C3}"/>
              </a:ext>
            </a:extLst>
          </p:cNvPr>
          <p:cNvSpPr txBox="1"/>
          <p:nvPr/>
        </p:nvSpPr>
        <p:spPr>
          <a:xfrm>
            <a:off x="3432101" y="1460536"/>
            <a:ext cx="3987800" cy="938719"/>
          </a:xfrm>
          <a:prstGeom prst="rect">
            <a:avLst/>
          </a:prstGeom>
          <a:noFill/>
        </p:spPr>
        <p:txBody>
          <a:bodyPr wrap="square">
            <a:spAutoFit/>
          </a:bodyPr>
          <a:lstStyle/>
          <a:p>
            <a:pPr algn="just"/>
            <a:r>
              <a:rPr lang="fr-FR" sz="1100" dirty="0">
                <a:latin typeface="Times New Roman" panose="02020603050405020304" pitchFamily="18" charset="0"/>
                <a:cs typeface="Times New Roman" panose="02020603050405020304" pitchFamily="18" charset="0"/>
              </a:rPr>
              <a:t>Après plusieurs mois de préparation en collaboration avec les Petites Cités de Caractère® du Puy-de-Dôme, Chauriat est désormais doté d’un fascicule de découverte permettant à tous de se promener dans le village et de découvrir le patrimoine. Il est disponible gratuitement à la mairie. </a:t>
            </a:r>
          </a:p>
        </p:txBody>
      </p:sp>
      <p:sp>
        <p:nvSpPr>
          <p:cNvPr id="13" name="ZoneTexte 12">
            <a:extLst>
              <a:ext uri="{FF2B5EF4-FFF2-40B4-BE49-F238E27FC236}">
                <a16:creationId xmlns:a16="http://schemas.microsoft.com/office/drawing/2014/main" id="{AACD6195-2AAC-7806-F0A3-9DFF6A5DFADF}"/>
              </a:ext>
            </a:extLst>
          </p:cNvPr>
          <p:cNvSpPr txBox="1"/>
          <p:nvPr/>
        </p:nvSpPr>
        <p:spPr>
          <a:xfrm>
            <a:off x="3744752" y="818105"/>
            <a:ext cx="3180386" cy="646331"/>
          </a:xfrm>
          <a:prstGeom prst="rect">
            <a:avLst/>
          </a:prstGeom>
          <a:noFill/>
        </p:spPr>
        <p:txBody>
          <a:bodyPr wrap="square">
            <a:spAutoFit/>
          </a:bodyPr>
          <a:lstStyle/>
          <a:p>
            <a:r>
              <a:rPr lang="fr-FR" dirty="0">
                <a:solidFill>
                  <a:schemeClr val="bg2">
                    <a:lumMod val="50000"/>
                  </a:schemeClr>
                </a:solidFill>
                <a:latin typeface="Arial Black" panose="020B0A04020102020204" pitchFamily="34" charset="0"/>
              </a:rPr>
              <a:t> Un nouveau document</a:t>
            </a:r>
          </a:p>
          <a:p>
            <a:r>
              <a:rPr lang="fr-FR" dirty="0">
                <a:solidFill>
                  <a:schemeClr val="bg2">
                    <a:lumMod val="50000"/>
                  </a:schemeClr>
                </a:solidFill>
                <a:latin typeface="Arial Black" panose="020B0A04020102020204" pitchFamily="34" charset="0"/>
              </a:rPr>
              <a:t>pour découvrir Chauriat</a:t>
            </a:r>
          </a:p>
        </p:txBody>
      </p:sp>
      <p:sp>
        <p:nvSpPr>
          <p:cNvPr id="3" name="ZoneTexte 2">
            <a:extLst>
              <a:ext uri="{FF2B5EF4-FFF2-40B4-BE49-F238E27FC236}">
                <a16:creationId xmlns:a16="http://schemas.microsoft.com/office/drawing/2014/main" id="{44E47D91-2751-4C94-8489-0EA838F7D20A}"/>
              </a:ext>
            </a:extLst>
          </p:cNvPr>
          <p:cNvSpPr txBox="1"/>
          <p:nvPr/>
        </p:nvSpPr>
        <p:spPr>
          <a:xfrm>
            <a:off x="143710" y="8014206"/>
            <a:ext cx="3285642" cy="2462213"/>
          </a:xfrm>
          <a:prstGeom prst="rect">
            <a:avLst/>
          </a:prstGeom>
          <a:noFill/>
        </p:spPr>
        <p:txBody>
          <a:bodyPr wrap="square">
            <a:spAutoFit/>
          </a:bodyPr>
          <a:lstStyle/>
          <a:p>
            <a:pPr algn="just"/>
            <a:r>
              <a:rPr lang="fr-FR" sz="1100" dirty="0">
                <a:latin typeface="Times New Roman" panose="02020603050405020304" pitchFamily="18" charset="0"/>
                <a:cs typeface="Times New Roman" panose="02020603050405020304" pitchFamily="18" charset="0"/>
              </a:rPr>
              <a:t>Depuis le 30 septembre 2025, des usagers du Syndicat du Bois de l’Aumône (SBA) signalent des visites de faux éboueurs à leur domicile. Ces escrocs se font passer pour des agents du SBA, prétendant installer de nouvelles poubelles en échange d’argent. Ils tentent également de pénétrer au domicile des usagers.</a:t>
            </a:r>
          </a:p>
          <a:p>
            <a:pPr algn="just"/>
            <a:r>
              <a:rPr lang="fr-FR" sz="1100" dirty="0">
                <a:latin typeface="Times New Roman" panose="02020603050405020304" pitchFamily="18" charset="0"/>
                <a:cs typeface="Times New Roman" panose="02020603050405020304" pitchFamily="18" charset="0"/>
              </a:rPr>
              <a:t>Le SBA ne procède jamais à ce type d’installation ni ne collecte d’argent à domicile.</a:t>
            </a:r>
          </a:p>
          <a:p>
            <a:pPr algn="just"/>
            <a:r>
              <a:rPr lang="fr-FR" sz="1100" dirty="0">
                <a:latin typeface="Times New Roman" panose="02020603050405020304" pitchFamily="18" charset="0"/>
                <a:cs typeface="Times New Roman" panose="02020603050405020304" pitchFamily="18" charset="0"/>
              </a:rPr>
              <a:t>Ne laissez jamais entrer des inconnus chez vous.</a:t>
            </a:r>
          </a:p>
          <a:p>
            <a:pPr algn="just"/>
            <a:r>
              <a:rPr lang="fr-FR" sz="1100" dirty="0">
                <a:latin typeface="Times New Roman" panose="02020603050405020304" pitchFamily="18" charset="0"/>
                <a:cs typeface="Times New Roman" panose="02020603050405020304" pitchFamily="18" charset="0"/>
              </a:rPr>
              <a:t>Signalez toute tentative d’arnaque par mail à </a:t>
            </a:r>
            <a:r>
              <a:rPr lang="fr-FR" sz="1100" b="1" i="1" dirty="0">
                <a:solidFill>
                  <a:srgbClr val="0070C0"/>
                </a:solidFill>
                <a:latin typeface="Times New Roman" panose="02020603050405020304" pitchFamily="18" charset="0"/>
                <a:cs typeface="Times New Roman" panose="02020603050405020304" pitchFamily="18" charset="0"/>
              </a:rPr>
              <a:t>conseilusager@sba63.fr </a:t>
            </a:r>
          </a:p>
          <a:p>
            <a:pPr algn="just"/>
            <a:r>
              <a:rPr lang="fr-FR" sz="1100" dirty="0">
                <a:latin typeface="Times New Roman" panose="02020603050405020304" pitchFamily="18" charset="0"/>
                <a:cs typeface="Times New Roman" panose="02020603050405020304" pitchFamily="18" charset="0"/>
              </a:rPr>
              <a:t>ou par téléphone au 04 73 647 444.</a:t>
            </a:r>
          </a:p>
          <a:p>
            <a:pPr algn="just"/>
            <a:r>
              <a:rPr lang="fr-FR" sz="1100" b="1" dirty="0">
                <a:solidFill>
                  <a:schemeClr val="tx1">
                    <a:lumMod val="65000"/>
                    <a:lumOff val="35000"/>
                  </a:schemeClr>
                </a:solidFill>
                <a:latin typeface="Times New Roman" panose="02020603050405020304" pitchFamily="18" charset="0"/>
                <a:cs typeface="Times New Roman" panose="02020603050405020304" pitchFamily="18" charset="0"/>
              </a:rPr>
              <a:t>   Restez vigilants et ne cédez pas aux demandes suspectes</a:t>
            </a:r>
            <a:r>
              <a:rPr lang="fr-FR" sz="1100" dirty="0">
                <a:latin typeface="Times New Roman" panose="02020603050405020304" pitchFamily="18" charset="0"/>
                <a:cs typeface="Times New Roman" panose="02020603050405020304" pitchFamily="18" charset="0"/>
              </a:rPr>
              <a:t>.</a:t>
            </a:r>
          </a:p>
        </p:txBody>
      </p:sp>
      <p:sp>
        <p:nvSpPr>
          <p:cNvPr id="8" name="ZoneTexte 7">
            <a:extLst>
              <a:ext uri="{FF2B5EF4-FFF2-40B4-BE49-F238E27FC236}">
                <a16:creationId xmlns:a16="http://schemas.microsoft.com/office/drawing/2014/main" id="{6A006DFB-8B88-4109-B5C8-F87D4231112E}"/>
              </a:ext>
            </a:extLst>
          </p:cNvPr>
          <p:cNvSpPr txBox="1"/>
          <p:nvPr/>
        </p:nvSpPr>
        <p:spPr>
          <a:xfrm>
            <a:off x="553665" y="7644874"/>
            <a:ext cx="2332156" cy="369332"/>
          </a:xfrm>
          <a:prstGeom prst="rect">
            <a:avLst/>
          </a:prstGeom>
          <a:noFill/>
        </p:spPr>
        <p:txBody>
          <a:bodyPr wrap="square">
            <a:spAutoFit/>
          </a:bodyPr>
          <a:lstStyle/>
          <a:p>
            <a:r>
              <a:rPr lang="fr-FR" dirty="0">
                <a:solidFill>
                  <a:schemeClr val="bg2">
                    <a:lumMod val="50000"/>
                  </a:schemeClr>
                </a:solidFill>
                <a:latin typeface="Arial Black" panose="020B0A04020102020204" pitchFamily="34" charset="0"/>
              </a:rPr>
              <a:t>Arnaque au SBA.</a:t>
            </a:r>
          </a:p>
        </p:txBody>
      </p:sp>
      <p:sp>
        <p:nvSpPr>
          <p:cNvPr id="5" name="ZoneTexte 4">
            <a:extLst>
              <a:ext uri="{FF2B5EF4-FFF2-40B4-BE49-F238E27FC236}">
                <a16:creationId xmlns:a16="http://schemas.microsoft.com/office/drawing/2014/main" id="{42CE7E89-64AA-FB4D-229E-973D02872626}"/>
              </a:ext>
            </a:extLst>
          </p:cNvPr>
          <p:cNvSpPr txBox="1"/>
          <p:nvPr/>
        </p:nvSpPr>
        <p:spPr>
          <a:xfrm>
            <a:off x="3640063" y="2428042"/>
            <a:ext cx="3571875" cy="369332"/>
          </a:xfrm>
          <a:prstGeom prst="rect">
            <a:avLst/>
          </a:prstGeom>
          <a:noFill/>
        </p:spPr>
        <p:txBody>
          <a:bodyPr wrap="square" rtlCol="0">
            <a:spAutoFit/>
          </a:bodyPr>
          <a:lstStyle/>
          <a:p>
            <a:r>
              <a:rPr lang="fr-FR" dirty="0">
                <a:solidFill>
                  <a:schemeClr val="bg2">
                    <a:lumMod val="50000"/>
                  </a:schemeClr>
                </a:solidFill>
                <a:latin typeface="Arial Black" panose="020B0A04020102020204" pitchFamily="34" charset="0"/>
              </a:rPr>
              <a:t>Vol de câbles électriques</a:t>
            </a:r>
          </a:p>
        </p:txBody>
      </p:sp>
      <p:sp>
        <p:nvSpPr>
          <p:cNvPr id="14" name="ZoneTexte 13">
            <a:extLst>
              <a:ext uri="{FF2B5EF4-FFF2-40B4-BE49-F238E27FC236}">
                <a16:creationId xmlns:a16="http://schemas.microsoft.com/office/drawing/2014/main" id="{B8A9DE62-7577-152F-83C1-281179EA46EA}"/>
              </a:ext>
            </a:extLst>
          </p:cNvPr>
          <p:cNvSpPr txBox="1"/>
          <p:nvPr/>
        </p:nvSpPr>
        <p:spPr>
          <a:xfrm>
            <a:off x="3429352" y="2797374"/>
            <a:ext cx="3987800" cy="2970044"/>
          </a:xfrm>
          <a:prstGeom prst="rect">
            <a:avLst/>
          </a:prstGeom>
          <a:noFill/>
        </p:spPr>
        <p:txBody>
          <a:bodyPr wrap="square" rtlCol="0">
            <a:spAutoFit/>
          </a:bodyPr>
          <a:lstStyle/>
          <a:p>
            <a:pPr algn="just"/>
            <a:r>
              <a:rPr lang="fr-FR" sz="1100" dirty="0">
                <a:latin typeface="Times New Roman" panose="02020603050405020304" pitchFamily="18" charset="0"/>
                <a:cs typeface="Times New Roman" panose="02020603050405020304" pitchFamily="18" charset="0"/>
              </a:rPr>
              <a:t> Depuis quelques années, la forte hausse des cours du cuivre aiguise l’appétit de voleurs venus, dit-on, de  pays de l’est. Mais pas que…</a:t>
            </a:r>
          </a:p>
          <a:p>
            <a:pPr algn="just"/>
            <a:r>
              <a:rPr lang="fr-FR" sz="1100" dirty="0">
                <a:latin typeface="Times New Roman" panose="02020603050405020304" pitchFamily="18" charset="0"/>
                <a:cs typeface="Times New Roman" panose="02020603050405020304" pitchFamily="18" charset="0"/>
              </a:rPr>
              <a:t>Notre village  n’a pas échappé à cette ruée sur l’</a:t>
            </a:r>
            <a:r>
              <a:rPr lang="fr-FR" sz="1100" i="1" dirty="0">
                <a:latin typeface="Times New Roman" panose="02020603050405020304" pitchFamily="18" charset="0"/>
                <a:cs typeface="Times New Roman" panose="02020603050405020304" pitchFamily="18" charset="0"/>
              </a:rPr>
              <a:t>or rouge</a:t>
            </a:r>
            <a:r>
              <a:rPr lang="fr-FR" sz="1100" dirty="0">
                <a:latin typeface="Times New Roman" panose="02020603050405020304" pitchFamily="18" charset="0"/>
                <a:cs typeface="Times New Roman" panose="02020603050405020304" pitchFamily="18" charset="0"/>
              </a:rPr>
              <a:t>. En 2024 les quartiers de l’école, du stade et de </a:t>
            </a:r>
            <a:r>
              <a:rPr lang="fr-FR" sz="1100" dirty="0" err="1">
                <a:latin typeface="Times New Roman" panose="02020603050405020304" pitchFamily="18" charset="0"/>
                <a:cs typeface="Times New Roman" panose="02020603050405020304" pitchFamily="18" charset="0"/>
              </a:rPr>
              <a:t>Roubière</a:t>
            </a:r>
            <a:r>
              <a:rPr lang="fr-FR" sz="1100" dirty="0">
                <a:latin typeface="Times New Roman" panose="02020603050405020304" pitchFamily="18" charset="0"/>
                <a:cs typeface="Times New Roman" panose="02020603050405020304" pitchFamily="18" charset="0"/>
              </a:rPr>
              <a:t> ont été impactés.         Cette année, 400 m de câbles ont été volés rue des </a:t>
            </a:r>
            <a:r>
              <a:rPr lang="fr-FR" sz="1100" dirty="0" err="1">
                <a:latin typeface="Times New Roman" panose="02020603050405020304" pitchFamily="18" charset="0"/>
                <a:cs typeface="Times New Roman" panose="02020603050405020304" pitchFamily="18" charset="0"/>
              </a:rPr>
              <a:t>Ruliades</a:t>
            </a:r>
            <a:r>
              <a:rPr lang="fr-FR" sz="1100" dirty="0">
                <a:latin typeface="Times New Roman" panose="02020603050405020304" pitchFamily="18" charset="0"/>
                <a:cs typeface="Times New Roman" panose="02020603050405020304" pitchFamily="18" charset="0"/>
              </a:rPr>
              <a:t>; Coût pour la commune : 9500 euros… plus de 20 000 euros sur 2 ans !</a:t>
            </a:r>
          </a:p>
          <a:p>
            <a:pPr algn="just"/>
            <a:r>
              <a:rPr lang="fr-FR" sz="1100" dirty="0">
                <a:latin typeface="Times New Roman" panose="02020603050405020304" pitchFamily="18" charset="0"/>
                <a:cs typeface="Times New Roman" panose="02020603050405020304" pitchFamily="18" charset="0"/>
              </a:rPr>
              <a:t> Depuis 2022, 33 km de câbles et plus de 700 boitiers ont été volés dans le Puy-de-Dôme, pour un coût de 750 000 euros, dont la moitié à la charge des collectivités. L’impact sur les finances - donc sur les projets – des communes est loin d’être négligeable, sans compter la gêne occasionnée pour les habitants du village.</a:t>
            </a:r>
          </a:p>
          <a:p>
            <a:pPr algn="just"/>
            <a:r>
              <a:rPr lang="fr-FR" sz="1100" dirty="0">
                <a:latin typeface="Times New Roman" panose="02020603050405020304" pitchFamily="18" charset="0"/>
                <a:cs typeface="Times New Roman" panose="02020603050405020304" pitchFamily="18" charset="0"/>
              </a:rPr>
              <a:t> Le syndicat Territoire d’Energie lance un appel aux citoyens : Quand on voit quelque chose de bizarre, il faut appeler ses élus ou la gendarmerie( 17 ) ou relever le N° du véhicule et le prendre en photo si possible.</a:t>
            </a:r>
          </a:p>
          <a:p>
            <a:pPr algn="just"/>
            <a:r>
              <a:rPr lang="fr-FR" sz="1100" dirty="0">
                <a:latin typeface="Times New Roman" panose="02020603050405020304" pitchFamily="18" charset="0"/>
                <a:cs typeface="Times New Roman" panose="02020603050405020304" pitchFamily="18" charset="0"/>
              </a:rPr>
              <a:t>20 000 euros, pour notre commune, c’est une  bonne partie  de la note annuelle d’électricité…</a:t>
            </a:r>
          </a:p>
        </p:txBody>
      </p:sp>
      <p:pic>
        <p:nvPicPr>
          <p:cNvPr id="10" name="Image 9">
            <a:extLst>
              <a:ext uri="{FF2B5EF4-FFF2-40B4-BE49-F238E27FC236}">
                <a16:creationId xmlns:a16="http://schemas.microsoft.com/office/drawing/2014/main" id="{716FFB8D-5112-E05E-1F27-D59332B4BD01}"/>
              </a:ext>
            </a:extLst>
          </p:cNvPr>
          <p:cNvPicPr>
            <a:picLocks noChangeAspect="1"/>
          </p:cNvPicPr>
          <p:nvPr/>
        </p:nvPicPr>
        <p:blipFill>
          <a:blip r:embed="rId3"/>
          <a:stretch>
            <a:fillRect/>
          </a:stretch>
        </p:blipFill>
        <p:spPr>
          <a:xfrm>
            <a:off x="3906020" y="6400538"/>
            <a:ext cx="3189621" cy="3996000"/>
          </a:xfrm>
          <a:prstGeom prst="rect">
            <a:avLst/>
          </a:prstGeom>
        </p:spPr>
      </p:pic>
      <p:sp>
        <p:nvSpPr>
          <p:cNvPr id="2" name="ZoneTexte 1">
            <a:extLst>
              <a:ext uri="{FF2B5EF4-FFF2-40B4-BE49-F238E27FC236}">
                <a16:creationId xmlns:a16="http://schemas.microsoft.com/office/drawing/2014/main" id="{7CE8690D-AE0A-7F58-AD52-4D51DADE67FF}"/>
              </a:ext>
            </a:extLst>
          </p:cNvPr>
          <p:cNvSpPr txBox="1"/>
          <p:nvPr/>
        </p:nvSpPr>
        <p:spPr>
          <a:xfrm>
            <a:off x="3545648" y="5899312"/>
            <a:ext cx="3755208" cy="369332"/>
          </a:xfrm>
          <a:prstGeom prst="rect">
            <a:avLst/>
          </a:prstGeom>
          <a:noFill/>
        </p:spPr>
        <p:txBody>
          <a:bodyPr wrap="square" rtlCol="0">
            <a:spAutoFit/>
          </a:bodyPr>
          <a:lstStyle/>
          <a:p>
            <a:r>
              <a:rPr lang="fr-FR" dirty="0">
                <a:solidFill>
                  <a:schemeClr val="bg2">
                    <a:lumMod val="50000"/>
                  </a:schemeClr>
                </a:solidFill>
                <a:latin typeface="Arial Black" panose="020B0A04020102020204" pitchFamily="34" charset="0"/>
              </a:rPr>
              <a:t>Rue des </a:t>
            </a:r>
            <a:r>
              <a:rPr lang="fr-FR" dirty="0" err="1">
                <a:solidFill>
                  <a:schemeClr val="bg2">
                    <a:lumMod val="50000"/>
                  </a:schemeClr>
                </a:solidFill>
                <a:latin typeface="Arial Black" panose="020B0A04020102020204" pitchFamily="34" charset="0"/>
              </a:rPr>
              <a:t>ruliades</a:t>
            </a:r>
            <a:r>
              <a:rPr lang="fr-FR" dirty="0">
                <a:solidFill>
                  <a:schemeClr val="bg2">
                    <a:lumMod val="50000"/>
                  </a:schemeClr>
                </a:solidFill>
                <a:latin typeface="Arial Black" panose="020B0A04020102020204" pitchFamily="34" charset="0"/>
              </a:rPr>
              <a:t> à Chauriat</a:t>
            </a:r>
          </a:p>
        </p:txBody>
      </p:sp>
    </p:spTree>
    <p:extLst>
      <p:ext uri="{BB962C8B-B14F-4D97-AF65-F5344CB8AC3E}">
        <p14:creationId xmlns:p14="http://schemas.microsoft.com/office/powerpoint/2010/main" val="2344284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5" name="CustomShape 2"/>
          <p:cNvSpPr/>
          <p:nvPr/>
        </p:nvSpPr>
        <p:spPr>
          <a:xfrm flipV="1">
            <a:off x="810720" y="8614080"/>
            <a:ext cx="2113920" cy="14472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fr-FR"/>
          </a:p>
        </p:txBody>
      </p:sp>
      <p:sp>
        <p:nvSpPr>
          <p:cNvPr id="147" name="CustomShape 4"/>
          <p:cNvSpPr/>
          <p:nvPr/>
        </p:nvSpPr>
        <p:spPr>
          <a:xfrm>
            <a:off x="3610440" y="1498680"/>
            <a:ext cx="1489320" cy="18468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fr-FR"/>
          </a:p>
        </p:txBody>
      </p:sp>
      <p:sp>
        <p:nvSpPr>
          <p:cNvPr id="148" name="CustomShape 6"/>
          <p:cNvSpPr/>
          <p:nvPr/>
        </p:nvSpPr>
        <p:spPr>
          <a:xfrm>
            <a:off x="3653640" y="6604560"/>
            <a:ext cx="1799280" cy="8373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fr-FR"/>
          </a:p>
        </p:txBody>
      </p:sp>
      <p:sp>
        <p:nvSpPr>
          <p:cNvPr id="149" name="CustomShape 9"/>
          <p:cNvSpPr/>
          <p:nvPr/>
        </p:nvSpPr>
        <p:spPr>
          <a:xfrm>
            <a:off x="84473" y="102322"/>
            <a:ext cx="7324683" cy="700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tabLst>
                <a:tab pos="0" algn="l"/>
              </a:tabLst>
            </a:pPr>
            <a:r>
              <a:rPr lang="fr-FR" sz="2400" strike="noStrike" spc="-1" dirty="0">
                <a:solidFill>
                  <a:srgbClr val="0D0D0D"/>
                </a:solidFill>
                <a:latin typeface="Edwardian Script ITC"/>
                <a:ea typeface="DejaVu Sans"/>
              </a:rPr>
              <a:t>  </a:t>
            </a:r>
            <a:r>
              <a:rPr lang="fr-FR" sz="2400" spc="-1" dirty="0">
                <a:solidFill>
                  <a:srgbClr val="0D0D0D"/>
                </a:solidFill>
                <a:latin typeface="Edwardian Script ITC"/>
                <a:ea typeface="DejaVu Sans"/>
              </a:rPr>
              <a:t>    La nostalgie, c’est la fiancée des bons souvenirs qu’on éclaire à la bougie.                                                                </a:t>
            </a:r>
            <a:r>
              <a:rPr lang="fr-FR" sz="2200" spc="-1" dirty="0">
                <a:latin typeface="Arial"/>
              </a:rPr>
              <a:t>    .                                            </a:t>
            </a:r>
            <a:r>
              <a:rPr lang="fr-FR" sz="2200" b="0" strike="noStrike" spc="-1" dirty="0">
                <a:solidFill>
                  <a:srgbClr val="0D0D0D"/>
                </a:solidFill>
                <a:latin typeface="Edwardian Script ITC"/>
                <a:ea typeface="DejaVu Sans"/>
              </a:rPr>
              <a:t>Grand Corps Malade.                                                                                     </a:t>
            </a:r>
            <a:r>
              <a:rPr lang="fr-FR" sz="1400" b="0" strike="noStrike" spc="-1" dirty="0">
                <a:solidFill>
                  <a:srgbClr val="0D0D0D"/>
                </a:solidFill>
                <a:latin typeface="Century"/>
                <a:ea typeface="DejaVu Sans"/>
              </a:rPr>
              <a:t>                   </a:t>
            </a:r>
            <a:endParaRPr lang="fr-FR" sz="1400" b="0" strike="noStrike" spc="-1" dirty="0">
              <a:latin typeface="Arial"/>
            </a:endParaRPr>
          </a:p>
        </p:txBody>
      </p:sp>
      <p:sp>
        <p:nvSpPr>
          <p:cNvPr id="150" name="CustomShape 24"/>
          <p:cNvSpPr/>
          <p:nvPr/>
        </p:nvSpPr>
        <p:spPr>
          <a:xfrm>
            <a:off x="1582560" y="1498680"/>
            <a:ext cx="1532520" cy="3369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fr-FR"/>
          </a:p>
        </p:txBody>
      </p:sp>
      <p:sp>
        <p:nvSpPr>
          <p:cNvPr id="151" name="ZoneTexte 119"/>
          <p:cNvSpPr/>
          <p:nvPr/>
        </p:nvSpPr>
        <p:spPr>
          <a:xfrm>
            <a:off x="5542200" y="3060000"/>
            <a:ext cx="1789920" cy="1078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fr-FR" sz="1800" b="0" strike="noStrike" spc="-1">
              <a:latin typeface="Arial"/>
            </a:endParaRPr>
          </a:p>
          <a:p>
            <a:pPr>
              <a:lnSpc>
                <a:spcPct val="100000"/>
              </a:lnSpc>
            </a:pPr>
            <a:endParaRPr lang="fr-FR" sz="1800" b="0" strike="noStrike" spc="-1">
              <a:latin typeface="Arial"/>
            </a:endParaRPr>
          </a:p>
        </p:txBody>
      </p:sp>
      <p:sp>
        <p:nvSpPr>
          <p:cNvPr id="153" name="Rectangle 124"/>
          <p:cNvSpPr/>
          <p:nvPr/>
        </p:nvSpPr>
        <p:spPr>
          <a:xfrm>
            <a:off x="2069640" y="540720"/>
            <a:ext cx="3149640" cy="1078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fr-FR" sz="1800" b="0" strike="noStrike" spc="-1">
              <a:latin typeface="Arial"/>
            </a:endParaRPr>
          </a:p>
          <a:p>
            <a:pPr>
              <a:lnSpc>
                <a:spcPct val="100000"/>
              </a:lnSpc>
            </a:pPr>
            <a:endParaRPr lang="fr-FR" sz="1800" b="0" strike="noStrike" spc="-1">
              <a:latin typeface="Arial"/>
            </a:endParaRPr>
          </a:p>
        </p:txBody>
      </p:sp>
      <p:sp>
        <p:nvSpPr>
          <p:cNvPr id="154" name="Rectangle 126"/>
          <p:cNvSpPr/>
          <p:nvPr/>
        </p:nvSpPr>
        <p:spPr>
          <a:xfrm>
            <a:off x="180000" y="1201320"/>
            <a:ext cx="2159640" cy="939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fr-FR" sz="1800" b="0" strike="noStrike" spc="-1">
              <a:latin typeface="Arial"/>
            </a:endParaRPr>
          </a:p>
          <a:p>
            <a:pPr>
              <a:lnSpc>
                <a:spcPct val="100000"/>
              </a:lnSpc>
            </a:pPr>
            <a:endParaRPr lang="fr-FR" sz="1800" b="0" strike="noStrike" spc="-1">
              <a:latin typeface="Arial"/>
            </a:endParaRPr>
          </a:p>
        </p:txBody>
      </p:sp>
      <p:sp>
        <p:nvSpPr>
          <p:cNvPr id="8" name="ZoneTexte 7">
            <a:extLst>
              <a:ext uri="{FF2B5EF4-FFF2-40B4-BE49-F238E27FC236}">
                <a16:creationId xmlns:a16="http://schemas.microsoft.com/office/drawing/2014/main" id="{29C2EA51-D5BD-6B48-1042-99B026F7CED3}"/>
              </a:ext>
            </a:extLst>
          </p:cNvPr>
          <p:cNvSpPr txBox="1"/>
          <p:nvPr/>
        </p:nvSpPr>
        <p:spPr>
          <a:xfrm>
            <a:off x="180000" y="5932931"/>
            <a:ext cx="7154828" cy="369332"/>
          </a:xfrm>
          <a:prstGeom prst="rect">
            <a:avLst/>
          </a:prstGeom>
          <a:noFill/>
        </p:spPr>
        <p:txBody>
          <a:bodyPr wrap="square" rtlCol="0">
            <a:spAutoFit/>
          </a:bodyPr>
          <a:lstStyle/>
          <a:p>
            <a:r>
              <a:rPr lang="fr-FR" dirty="0">
                <a:solidFill>
                  <a:schemeClr val="tx1">
                    <a:lumMod val="50000"/>
                    <a:lumOff val="50000"/>
                  </a:schemeClr>
                </a:solidFill>
                <a:latin typeface="Arial Black" panose="020B0A04020102020204" pitchFamily="34" charset="0"/>
              </a:rPr>
              <a:t>Un souffle végétal à l’école de Chauriat…</a:t>
            </a:r>
          </a:p>
        </p:txBody>
      </p:sp>
      <p:sp>
        <p:nvSpPr>
          <p:cNvPr id="12" name="ZoneTexte 11">
            <a:extLst>
              <a:ext uri="{FF2B5EF4-FFF2-40B4-BE49-F238E27FC236}">
                <a16:creationId xmlns:a16="http://schemas.microsoft.com/office/drawing/2014/main" id="{9CF25421-DDD9-DFB5-9B7C-F12883718D8F}"/>
              </a:ext>
            </a:extLst>
          </p:cNvPr>
          <p:cNvSpPr txBox="1"/>
          <p:nvPr/>
        </p:nvSpPr>
        <p:spPr>
          <a:xfrm>
            <a:off x="119273" y="1662448"/>
            <a:ext cx="2656642" cy="369332"/>
          </a:xfrm>
          <a:prstGeom prst="rect">
            <a:avLst/>
          </a:prstGeom>
          <a:noFill/>
        </p:spPr>
        <p:txBody>
          <a:bodyPr wrap="square" rtlCol="0">
            <a:spAutoFit/>
          </a:bodyPr>
          <a:lstStyle/>
          <a:p>
            <a:r>
              <a:rPr lang="fr-FR" dirty="0">
                <a:solidFill>
                  <a:schemeClr val="tx1">
                    <a:lumMod val="50000"/>
                    <a:lumOff val="50000"/>
                  </a:schemeClr>
                </a:solidFill>
                <a:latin typeface="Arial Black" panose="020B0A04020102020204" pitchFamily="34" charset="0"/>
              </a:rPr>
              <a:t>week-end solidarité</a:t>
            </a:r>
          </a:p>
        </p:txBody>
      </p:sp>
      <p:sp>
        <p:nvSpPr>
          <p:cNvPr id="13" name="ZoneTexte 12">
            <a:extLst>
              <a:ext uri="{FF2B5EF4-FFF2-40B4-BE49-F238E27FC236}">
                <a16:creationId xmlns:a16="http://schemas.microsoft.com/office/drawing/2014/main" id="{DCCDB3ED-9FA1-5577-AA48-FE680A212EE8}"/>
              </a:ext>
            </a:extLst>
          </p:cNvPr>
          <p:cNvSpPr txBox="1"/>
          <p:nvPr/>
        </p:nvSpPr>
        <p:spPr>
          <a:xfrm>
            <a:off x="119273" y="3796674"/>
            <a:ext cx="1481748" cy="369332"/>
          </a:xfrm>
          <a:prstGeom prst="rect">
            <a:avLst/>
          </a:prstGeom>
          <a:noFill/>
        </p:spPr>
        <p:txBody>
          <a:bodyPr wrap="square" rtlCol="0">
            <a:spAutoFit/>
          </a:bodyPr>
          <a:lstStyle/>
          <a:p>
            <a:r>
              <a:rPr lang="fr-FR" dirty="0">
                <a:solidFill>
                  <a:schemeClr val="tx1">
                    <a:lumMod val="50000"/>
                    <a:lumOff val="50000"/>
                  </a:schemeClr>
                </a:solidFill>
                <a:latin typeface="Arial Black" panose="020B0A04020102020204" pitchFamily="34" charset="0"/>
              </a:rPr>
              <a:t>Père Noël</a:t>
            </a:r>
          </a:p>
        </p:txBody>
      </p:sp>
      <p:pic>
        <p:nvPicPr>
          <p:cNvPr id="20" name="Image 19" descr="Une image contenant dessin humoristique, clipart, dessin, illustration&#10;&#10;Le contenu généré par l’IA peut être incorrect.">
            <a:extLst>
              <a:ext uri="{FF2B5EF4-FFF2-40B4-BE49-F238E27FC236}">
                <a16:creationId xmlns:a16="http://schemas.microsoft.com/office/drawing/2014/main" id="{F4ADFDDF-D1B8-A71E-61CB-6398E95C76A1}"/>
              </a:ext>
            </a:extLst>
          </p:cNvPr>
          <p:cNvPicPr>
            <a:picLocks noChangeAspect="1"/>
          </p:cNvPicPr>
          <p:nvPr/>
        </p:nvPicPr>
        <p:blipFill>
          <a:blip r:embed="rId3">
            <a:extLst>
              <a:ext uri="{28A0092B-C50C-407E-A947-70E740481C1C}">
                <a14:useLocalDpi xmlns:a14="http://schemas.microsoft.com/office/drawing/2010/main" val="0"/>
              </a:ext>
            </a:extLst>
          </a:blip>
          <a:srcRect l="9087" t="11837" r="7802"/>
          <a:stretch/>
        </p:blipFill>
        <p:spPr>
          <a:xfrm>
            <a:off x="173173" y="4075162"/>
            <a:ext cx="1163880" cy="1084361"/>
          </a:xfrm>
          <a:prstGeom prst="rect">
            <a:avLst/>
          </a:prstGeom>
        </p:spPr>
      </p:pic>
      <p:sp>
        <p:nvSpPr>
          <p:cNvPr id="3" name="ZoneTexte 2">
            <a:extLst>
              <a:ext uri="{FF2B5EF4-FFF2-40B4-BE49-F238E27FC236}">
                <a16:creationId xmlns:a16="http://schemas.microsoft.com/office/drawing/2014/main" id="{DDBD03EA-535A-04BC-1911-5F453A6CD087}"/>
              </a:ext>
            </a:extLst>
          </p:cNvPr>
          <p:cNvSpPr txBox="1"/>
          <p:nvPr/>
        </p:nvSpPr>
        <p:spPr>
          <a:xfrm>
            <a:off x="180001" y="5043279"/>
            <a:ext cx="2744639" cy="938719"/>
          </a:xfrm>
          <a:prstGeom prst="rect">
            <a:avLst/>
          </a:prstGeom>
          <a:noFill/>
        </p:spPr>
        <p:txBody>
          <a:bodyPr wrap="square" rtlCol="0">
            <a:spAutoFit/>
          </a:bodyPr>
          <a:lstStyle/>
          <a:p>
            <a:pPr algn="just"/>
            <a:r>
              <a:rPr lang="fr-FR" sz="1100" dirty="0">
                <a:latin typeface="Times New Roman" panose="02020603050405020304" pitchFamily="18" charset="0"/>
                <a:cs typeface="Times New Roman" panose="02020603050405020304" pitchFamily="18" charset="0"/>
              </a:rPr>
              <a:t>Sous peine d’être oublié par le père Noël, il faut venir  inscrire vos enfants (nés de 2015 à 2025) au secrétariat de  mairie muni de votre livret de famille et d’un justificatif de domicile avance le 31 octobre.</a:t>
            </a:r>
            <a:r>
              <a:rPr lang="fr-FR" sz="1100" dirty="0"/>
              <a:t>  </a:t>
            </a:r>
          </a:p>
        </p:txBody>
      </p:sp>
      <p:pic>
        <p:nvPicPr>
          <p:cNvPr id="5" name="Image 4" descr="Une image contenant dessin, croquis, Visage humain, écriture manuscrite&#10;&#10;Le contenu généré par l’IA peut être incorrect.">
            <a:extLst>
              <a:ext uri="{FF2B5EF4-FFF2-40B4-BE49-F238E27FC236}">
                <a16:creationId xmlns:a16="http://schemas.microsoft.com/office/drawing/2014/main" id="{09AE307B-5FDD-7C66-EB4F-0862D7B935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440" y="541516"/>
            <a:ext cx="1663200" cy="1188000"/>
          </a:xfrm>
          <a:prstGeom prst="rect">
            <a:avLst/>
          </a:prstGeom>
        </p:spPr>
      </p:pic>
      <p:sp>
        <p:nvSpPr>
          <p:cNvPr id="6" name="ZoneTexte 5">
            <a:extLst>
              <a:ext uri="{FF2B5EF4-FFF2-40B4-BE49-F238E27FC236}">
                <a16:creationId xmlns:a16="http://schemas.microsoft.com/office/drawing/2014/main" id="{EE56DF4B-52FB-5F28-C0A0-926147FFD1CA}"/>
              </a:ext>
            </a:extLst>
          </p:cNvPr>
          <p:cNvSpPr txBox="1"/>
          <p:nvPr/>
        </p:nvSpPr>
        <p:spPr>
          <a:xfrm>
            <a:off x="114456" y="1985137"/>
            <a:ext cx="2795170" cy="1785104"/>
          </a:xfrm>
          <a:prstGeom prst="rect">
            <a:avLst/>
          </a:prstGeom>
          <a:noFill/>
        </p:spPr>
        <p:txBody>
          <a:bodyPr wrap="square" rtlCol="0">
            <a:spAutoFit/>
          </a:bodyPr>
          <a:lstStyle/>
          <a:p>
            <a:pPr algn="just"/>
            <a:r>
              <a:rPr lang="fr-FR" sz="1100" dirty="0">
                <a:effectLst/>
                <a:latin typeface="Times New Roman" panose="02020603050405020304" pitchFamily="18" charset="0"/>
                <a:ea typeface="Calibri" panose="020F0502020204030204" pitchFamily="34" charset="0"/>
                <a:cs typeface="Times New Roman" panose="02020603050405020304" pitchFamily="18" charset="0"/>
              </a:rPr>
              <a:t>Le 31</a:t>
            </a:r>
            <a:r>
              <a:rPr lang="fr-FR" sz="1100" baseline="30000" dirty="0">
                <a:effectLst/>
                <a:latin typeface="Times New Roman" panose="02020603050405020304" pitchFamily="18" charset="0"/>
                <a:ea typeface="Calibri" panose="020F0502020204030204" pitchFamily="34" charset="0"/>
                <a:cs typeface="Times New Roman" panose="02020603050405020304" pitchFamily="18" charset="0"/>
              </a:rPr>
              <a:t>ème </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week-end solidarité se déroulera les 29 et 30 novembre. Collecte alimentaire et de jouets se feront au local des Roses de Noël. Côté festif, vous pourrez assister au café-théâtre à la salle des fêtes samedi 29 à 20h30 et dimanche 30 à 14h30.</a:t>
            </a:r>
          </a:p>
          <a:p>
            <a:pPr algn="just"/>
            <a:r>
              <a:rPr lang="fr-FR" sz="1100" dirty="0">
                <a:effectLst/>
                <a:latin typeface="Times New Roman" panose="02020603050405020304" pitchFamily="18" charset="0"/>
                <a:ea typeface="Calibri" panose="020F0502020204030204" pitchFamily="34" charset="0"/>
                <a:cs typeface="Times New Roman" panose="02020603050405020304" pitchFamily="18" charset="0"/>
              </a:rPr>
              <a:t>Vous trouverez buvette et stand de pâtisseries sur place. </a:t>
            </a:r>
          </a:p>
          <a:p>
            <a:pPr algn="just"/>
            <a:r>
              <a:rPr lang="fr-FR" sz="1100" dirty="0">
                <a:effectLst/>
                <a:latin typeface="Times New Roman" panose="02020603050405020304" pitchFamily="18" charset="0"/>
                <a:ea typeface="Calibri" panose="020F0502020204030204" pitchFamily="34" charset="0"/>
                <a:cs typeface="Times New Roman" panose="02020603050405020304" pitchFamily="18" charset="0"/>
              </a:rPr>
              <a:t>Les bénéfices seront reversés aux restos du cœur et au secours populaire.</a:t>
            </a:r>
          </a:p>
        </p:txBody>
      </p:sp>
      <p:sp>
        <p:nvSpPr>
          <p:cNvPr id="7" name="ZoneTexte 6">
            <a:extLst>
              <a:ext uri="{FF2B5EF4-FFF2-40B4-BE49-F238E27FC236}">
                <a16:creationId xmlns:a16="http://schemas.microsoft.com/office/drawing/2014/main" id="{75AD4AE9-9233-9972-E813-AC3A9F9B0BC8}"/>
              </a:ext>
            </a:extLst>
          </p:cNvPr>
          <p:cNvSpPr txBox="1"/>
          <p:nvPr/>
        </p:nvSpPr>
        <p:spPr>
          <a:xfrm>
            <a:off x="5048656" y="2722368"/>
            <a:ext cx="2413913" cy="3139321"/>
          </a:xfrm>
          <a:prstGeom prst="rect">
            <a:avLst/>
          </a:prstGeom>
          <a:noFill/>
        </p:spPr>
        <p:txBody>
          <a:bodyPr wrap="square">
            <a:spAutoFit/>
          </a:bodyPr>
          <a:lstStyle/>
          <a:p>
            <a:pPr algn="just"/>
            <a:r>
              <a:rPr lang="fr-FR" sz="1100" dirty="0">
                <a:latin typeface="Times New Roman" panose="02020603050405020304" pitchFamily="18" charset="0"/>
                <a:cs typeface="Times New Roman" panose="02020603050405020304" pitchFamily="18" charset="0"/>
              </a:rPr>
              <a:t>Avec seulement deux employés communaux pour entretenir l’ensemble  du village, il devient  difficile de tout maintenir propre, malgré leur engagement quotidien.</a:t>
            </a:r>
          </a:p>
          <a:p>
            <a:pPr algn="just"/>
            <a:r>
              <a:rPr lang="fr-FR" sz="1100" dirty="0">
                <a:latin typeface="Times New Roman" panose="02020603050405020304" pitchFamily="18" charset="0"/>
                <a:cs typeface="Times New Roman" panose="02020603050405020304" pitchFamily="18" charset="0"/>
              </a:rPr>
              <a:t>C’est pourquoi il est fait appel à l’esprit de solidarité et au bénévolat  de chacun. Un petit geste devant chez soi, c’est un grand pas pour le village.</a:t>
            </a:r>
          </a:p>
          <a:p>
            <a:pPr algn="just"/>
            <a:r>
              <a:rPr lang="fr-FR" sz="1100" dirty="0">
                <a:latin typeface="Times New Roman" panose="02020603050405020304" pitchFamily="18" charset="0"/>
                <a:cs typeface="Times New Roman" panose="02020603050405020304" pitchFamily="18" charset="0"/>
              </a:rPr>
              <a:t> Chaque habitant est invité à désherber le trottoir ou les bordures devant sa maison, à y passer petit un coup de balai et à signaler en mairie les zones qui nécessitent une intervention plus lourde. Un grand merci pour ceux et celles qui veulent bien contribuer (et à ceux qui contribuent déjà) à un cadre de vie plus agréable pour tous.</a:t>
            </a:r>
          </a:p>
        </p:txBody>
      </p:sp>
      <p:sp>
        <p:nvSpPr>
          <p:cNvPr id="9" name="ZoneTexte 8">
            <a:extLst>
              <a:ext uri="{FF2B5EF4-FFF2-40B4-BE49-F238E27FC236}">
                <a16:creationId xmlns:a16="http://schemas.microsoft.com/office/drawing/2014/main" id="{C09789ED-41FB-A494-725A-BCD4787AFA7A}"/>
              </a:ext>
            </a:extLst>
          </p:cNvPr>
          <p:cNvSpPr txBox="1"/>
          <p:nvPr/>
        </p:nvSpPr>
        <p:spPr>
          <a:xfrm>
            <a:off x="3035661" y="1208198"/>
            <a:ext cx="3219951" cy="646331"/>
          </a:xfrm>
          <a:prstGeom prst="rect">
            <a:avLst/>
          </a:prstGeom>
          <a:noFill/>
        </p:spPr>
        <p:txBody>
          <a:bodyPr wrap="square">
            <a:spAutoFit/>
          </a:bodyPr>
          <a:lstStyle/>
          <a:p>
            <a:r>
              <a:rPr lang="fr-FR" dirty="0">
                <a:solidFill>
                  <a:schemeClr val="bg2">
                    <a:lumMod val="50000"/>
                  </a:schemeClr>
                </a:solidFill>
                <a:latin typeface="Arial Black" panose="020B0A04020102020204" pitchFamily="34" charset="0"/>
              </a:rPr>
              <a:t>Un village propre </a:t>
            </a:r>
          </a:p>
          <a:p>
            <a:r>
              <a:rPr lang="fr-FR" dirty="0">
                <a:solidFill>
                  <a:schemeClr val="bg2">
                    <a:lumMod val="50000"/>
                  </a:schemeClr>
                </a:solidFill>
                <a:latin typeface="Arial Black" panose="020B0A04020102020204" pitchFamily="34" charset="0"/>
              </a:rPr>
              <a:t>c’est l’affaire de tous </a:t>
            </a:r>
            <a:r>
              <a:rPr lang="fr-FR" dirty="0"/>
              <a:t>!</a:t>
            </a:r>
          </a:p>
        </p:txBody>
      </p:sp>
      <p:pic>
        <p:nvPicPr>
          <p:cNvPr id="16" name="Image 15" descr="Une image contenant dessin humoristique, Animation, clipart, Dessin animé&#10;&#10;Le contenu généré par l’IA peut être incorrect.">
            <a:extLst>
              <a:ext uri="{FF2B5EF4-FFF2-40B4-BE49-F238E27FC236}">
                <a16:creationId xmlns:a16="http://schemas.microsoft.com/office/drawing/2014/main" id="{1A60482D-6B8B-1F47-BD3A-80CC94E2FB9F}"/>
              </a:ext>
            </a:extLst>
          </p:cNvPr>
          <p:cNvPicPr>
            <a:picLocks noChangeAspect="1"/>
          </p:cNvPicPr>
          <p:nvPr/>
        </p:nvPicPr>
        <p:blipFill>
          <a:blip r:embed="rId5">
            <a:extLst>
              <a:ext uri="{28A0092B-C50C-407E-A947-70E740481C1C}">
                <a14:useLocalDpi xmlns:a14="http://schemas.microsoft.com/office/drawing/2010/main" val="0"/>
              </a:ext>
            </a:extLst>
          </a:blip>
          <a:srcRect l="2298" r="66979" b="48459"/>
          <a:stretch>
            <a:fillRect/>
          </a:stretch>
        </p:blipFill>
        <p:spPr>
          <a:xfrm>
            <a:off x="6255613" y="428953"/>
            <a:ext cx="1114425" cy="1317396"/>
          </a:xfrm>
          <a:prstGeom prst="rect">
            <a:avLst/>
          </a:prstGeom>
        </p:spPr>
      </p:pic>
      <p:pic>
        <p:nvPicPr>
          <p:cNvPr id="14" name="Image 13" descr="Une image contenant plein air, fleur, Plante annuelle, sol&#10;&#10;Le contenu généré par l’IA peut être incorrect.">
            <a:extLst>
              <a:ext uri="{FF2B5EF4-FFF2-40B4-BE49-F238E27FC236}">
                <a16:creationId xmlns:a16="http://schemas.microsoft.com/office/drawing/2014/main" id="{B05F157E-5EDA-C4AE-1FBA-343BCA1DBB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0098" y="2793265"/>
            <a:ext cx="1971000" cy="3008327"/>
          </a:xfrm>
          <a:prstGeom prst="rect">
            <a:avLst/>
          </a:prstGeom>
        </p:spPr>
      </p:pic>
      <p:sp>
        <p:nvSpPr>
          <p:cNvPr id="17" name="ZoneTexte 16">
            <a:extLst>
              <a:ext uri="{FF2B5EF4-FFF2-40B4-BE49-F238E27FC236}">
                <a16:creationId xmlns:a16="http://schemas.microsoft.com/office/drawing/2014/main" id="{F3927686-511E-0D14-4190-8E9FEBDC129F}"/>
              </a:ext>
            </a:extLst>
          </p:cNvPr>
          <p:cNvSpPr txBox="1"/>
          <p:nvPr/>
        </p:nvSpPr>
        <p:spPr>
          <a:xfrm>
            <a:off x="2970353" y="1878872"/>
            <a:ext cx="4493218" cy="769441"/>
          </a:xfrm>
          <a:prstGeom prst="rect">
            <a:avLst/>
          </a:prstGeom>
          <a:noFill/>
        </p:spPr>
        <p:txBody>
          <a:bodyPr wrap="square">
            <a:spAutoFit/>
          </a:bodyPr>
          <a:lstStyle/>
          <a:p>
            <a:pPr algn="just"/>
            <a:r>
              <a:rPr lang="fr-FR" sz="1100" dirty="0">
                <a:latin typeface="Times New Roman" panose="02020603050405020304" pitchFamily="18" charset="0"/>
                <a:cs typeface="Times New Roman" panose="02020603050405020304" pitchFamily="18" charset="0"/>
              </a:rPr>
              <a:t>Chauriat possède de nombreux espaces verts et de jolis massifs, c’est un charmant village où il est agréable de vivre.</a:t>
            </a:r>
          </a:p>
          <a:p>
            <a:pPr algn="just"/>
            <a:r>
              <a:rPr lang="fr-FR" sz="1100" dirty="0">
                <a:latin typeface="Times New Roman" panose="02020603050405020304" pitchFamily="18" charset="0"/>
                <a:cs typeface="Times New Roman" panose="02020603050405020304" pitchFamily="18" charset="0"/>
              </a:rPr>
              <a:t>Soucieuse du bien-être de tous, la commune veille à la propreté des lieux, au soin de ses espaces végétalisés et à l’éclat de ses massifs fleuris.</a:t>
            </a:r>
          </a:p>
        </p:txBody>
      </p:sp>
      <p:sp>
        <p:nvSpPr>
          <p:cNvPr id="18" name="ZoneTexte 17">
            <a:extLst>
              <a:ext uri="{FF2B5EF4-FFF2-40B4-BE49-F238E27FC236}">
                <a16:creationId xmlns:a16="http://schemas.microsoft.com/office/drawing/2014/main" id="{5D2BAE7C-A339-BCFB-5AA5-F4ADA5C1C467}"/>
              </a:ext>
            </a:extLst>
          </p:cNvPr>
          <p:cNvSpPr txBox="1"/>
          <p:nvPr/>
        </p:nvSpPr>
        <p:spPr>
          <a:xfrm>
            <a:off x="1272518" y="4137246"/>
            <a:ext cx="1667237" cy="1154162"/>
          </a:xfrm>
          <a:prstGeom prst="rect">
            <a:avLst/>
          </a:prstGeom>
          <a:noFill/>
        </p:spPr>
        <p:txBody>
          <a:bodyPr wrap="square" rtlCol="0">
            <a:spAutoFit/>
          </a:bodyPr>
          <a:lstStyle/>
          <a:p>
            <a:pPr algn="just"/>
            <a:r>
              <a:rPr lang="fr-FR" sz="1100" dirty="0">
                <a:latin typeface="Times New Roman" panose="02020603050405020304" pitchFamily="18" charset="0"/>
                <a:cs typeface="Times New Roman" panose="02020603050405020304" pitchFamily="18" charset="0"/>
              </a:rPr>
              <a:t>Le RGPD nous interdit de conserver les fichiers répertoriant les enfants en âge de recevoir un cadeau lors du marché de Noël</a:t>
            </a:r>
            <a:r>
              <a:rPr lang="fr-FR" sz="1400" dirty="0">
                <a:latin typeface="Times New Roman" panose="02020603050405020304" pitchFamily="18" charset="0"/>
                <a:cs typeface="Times New Roman" panose="02020603050405020304" pitchFamily="18" charset="0"/>
              </a:rPr>
              <a:t>. </a:t>
            </a:r>
          </a:p>
          <a:p>
            <a:endParaRPr lang="fr-FR" sz="1100" dirty="0">
              <a:latin typeface="Times New Roman" panose="02020603050405020304" pitchFamily="18" charset="0"/>
              <a:cs typeface="Times New Roman" panose="02020603050405020304" pitchFamily="18" charset="0"/>
            </a:endParaRPr>
          </a:p>
        </p:txBody>
      </p:sp>
      <p:pic>
        <p:nvPicPr>
          <p:cNvPr id="22" name="Image 21">
            <a:extLst>
              <a:ext uri="{FF2B5EF4-FFF2-40B4-BE49-F238E27FC236}">
                <a16:creationId xmlns:a16="http://schemas.microsoft.com/office/drawing/2014/main" id="{806932A9-75A8-7EC2-F4E9-B5E1626B40AA}"/>
              </a:ext>
            </a:extLst>
          </p:cNvPr>
          <p:cNvPicPr>
            <a:picLocks noChangeAspect="1"/>
          </p:cNvPicPr>
          <p:nvPr/>
        </p:nvPicPr>
        <p:blipFill>
          <a:blip r:embed="rId7"/>
          <a:stretch>
            <a:fillRect/>
          </a:stretch>
        </p:blipFill>
        <p:spPr>
          <a:xfrm>
            <a:off x="1019899" y="7995004"/>
            <a:ext cx="2476500" cy="1171575"/>
          </a:xfrm>
          <a:prstGeom prst="rect">
            <a:avLst/>
          </a:prstGeom>
        </p:spPr>
      </p:pic>
      <p:pic>
        <p:nvPicPr>
          <p:cNvPr id="21" name="Image 20">
            <a:extLst>
              <a:ext uri="{FF2B5EF4-FFF2-40B4-BE49-F238E27FC236}">
                <a16:creationId xmlns:a16="http://schemas.microsoft.com/office/drawing/2014/main" id="{735AF721-7EA7-5562-5C30-4C858A0193E4}"/>
              </a:ext>
            </a:extLst>
          </p:cNvPr>
          <p:cNvPicPr>
            <a:picLocks noChangeAspect="1"/>
          </p:cNvPicPr>
          <p:nvPr/>
        </p:nvPicPr>
        <p:blipFill>
          <a:blip r:embed="rId8"/>
          <a:stretch>
            <a:fillRect/>
          </a:stretch>
        </p:blipFill>
        <p:spPr>
          <a:xfrm>
            <a:off x="6224318" y="7629165"/>
            <a:ext cx="1524000" cy="1057275"/>
          </a:xfrm>
          <a:prstGeom prst="rect">
            <a:avLst/>
          </a:prstGeom>
        </p:spPr>
      </p:pic>
      <p:pic>
        <p:nvPicPr>
          <p:cNvPr id="25" name="Image 24">
            <a:extLst>
              <a:ext uri="{FF2B5EF4-FFF2-40B4-BE49-F238E27FC236}">
                <a16:creationId xmlns:a16="http://schemas.microsoft.com/office/drawing/2014/main" id="{C1C26CE3-2EFF-4F1A-B744-EFF7819CFF60}"/>
              </a:ext>
            </a:extLst>
          </p:cNvPr>
          <p:cNvPicPr>
            <a:picLocks noChangeAspect="1"/>
          </p:cNvPicPr>
          <p:nvPr/>
        </p:nvPicPr>
        <p:blipFill>
          <a:blip r:embed="rId9"/>
          <a:stretch>
            <a:fillRect/>
          </a:stretch>
        </p:blipFill>
        <p:spPr>
          <a:xfrm>
            <a:off x="2813050" y="7926355"/>
            <a:ext cx="2019300" cy="942975"/>
          </a:xfrm>
          <a:prstGeom prst="rect">
            <a:avLst/>
          </a:prstGeom>
        </p:spPr>
      </p:pic>
      <p:pic>
        <p:nvPicPr>
          <p:cNvPr id="27" name="Image 26">
            <a:extLst>
              <a:ext uri="{FF2B5EF4-FFF2-40B4-BE49-F238E27FC236}">
                <a16:creationId xmlns:a16="http://schemas.microsoft.com/office/drawing/2014/main" id="{F102AE97-34F8-D877-1E4E-FFB70A4703DD}"/>
              </a:ext>
            </a:extLst>
          </p:cNvPr>
          <p:cNvPicPr>
            <a:picLocks noChangeAspect="1"/>
          </p:cNvPicPr>
          <p:nvPr/>
        </p:nvPicPr>
        <p:blipFill>
          <a:blip r:embed="rId9"/>
          <a:stretch>
            <a:fillRect/>
          </a:stretch>
        </p:blipFill>
        <p:spPr>
          <a:xfrm>
            <a:off x="2335800" y="8835934"/>
            <a:ext cx="2210800" cy="942975"/>
          </a:xfrm>
          <a:prstGeom prst="rect">
            <a:avLst/>
          </a:prstGeom>
        </p:spPr>
      </p:pic>
      <p:pic>
        <p:nvPicPr>
          <p:cNvPr id="24" name="Image 23">
            <a:extLst>
              <a:ext uri="{FF2B5EF4-FFF2-40B4-BE49-F238E27FC236}">
                <a16:creationId xmlns:a16="http://schemas.microsoft.com/office/drawing/2014/main" id="{7A7FD83E-1612-1730-1418-5C82D01F812F}"/>
              </a:ext>
            </a:extLst>
          </p:cNvPr>
          <p:cNvPicPr>
            <a:picLocks noChangeAspect="1"/>
          </p:cNvPicPr>
          <p:nvPr/>
        </p:nvPicPr>
        <p:blipFill>
          <a:blip r:embed="rId10"/>
          <a:stretch>
            <a:fillRect/>
          </a:stretch>
        </p:blipFill>
        <p:spPr>
          <a:xfrm>
            <a:off x="3013075" y="4817269"/>
            <a:ext cx="1533525" cy="1057275"/>
          </a:xfrm>
          <a:prstGeom prst="rect">
            <a:avLst/>
          </a:prstGeom>
        </p:spPr>
      </p:pic>
      <p:sp>
        <p:nvSpPr>
          <p:cNvPr id="26" name="ZoneTexte 25">
            <a:extLst>
              <a:ext uri="{FF2B5EF4-FFF2-40B4-BE49-F238E27FC236}">
                <a16:creationId xmlns:a16="http://schemas.microsoft.com/office/drawing/2014/main" id="{F51B966C-D88D-4614-C753-30AB4E324440}"/>
              </a:ext>
            </a:extLst>
          </p:cNvPr>
          <p:cNvSpPr txBox="1"/>
          <p:nvPr/>
        </p:nvSpPr>
        <p:spPr>
          <a:xfrm>
            <a:off x="134532" y="6238665"/>
            <a:ext cx="7274624" cy="1615827"/>
          </a:xfrm>
          <a:prstGeom prst="rect">
            <a:avLst/>
          </a:prstGeom>
          <a:noFill/>
        </p:spPr>
        <p:txBody>
          <a:bodyPr wrap="square">
            <a:spAutoFit/>
          </a:bodyPr>
          <a:lstStyle/>
          <a:p>
            <a:pPr algn="just"/>
            <a:r>
              <a:rPr lang="fr-FR" sz="1100" dirty="0">
                <a:latin typeface="Times New Roman" panose="02020603050405020304" pitchFamily="18" charset="0"/>
                <a:cs typeface="Times New Roman" panose="02020603050405020304" pitchFamily="18" charset="0"/>
              </a:rPr>
              <a:t>La cour de l’école de Chauriat s’est parée de couleurs grâce à une nouvelle fresque baptisée « Souffle végétal ». Imaginée par l’artiste peintre Noémie </a:t>
            </a:r>
            <a:r>
              <a:rPr lang="fr-FR" sz="1100" dirty="0" err="1">
                <a:latin typeface="Times New Roman" panose="02020603050405020304" pitchFamily="18" charset="0"/>
                <a:cs typeface="Times New Roman" panose="02020603050405020304" pitchFamily="18" charset="0"/>
              </a:rPr>
              <a:t>Barjou</a:t>
            </a:r>
            <a:r>
              <a:rPr lang="fr-FR" sz="1100" dirty="0">
                <a:latin typeface="Times New Roman" panose="02020603050405020304" pitchFamily="18" charset="0"/>
                <a:cs typeface="Times New Roman" panose="02020603050405020304" pitchFamily="18" charset="0"/>
              </a:rPr>
              <a:t>, elle a été réalisée avec la participation de neuf jeunes de Billom Communauté, dans le cadre du dispositif Bourse </a:t>
            </a:r>
            <a:r>
              <a:rPr lang="fr-FR" sz="1100" dirty="0" err="1">
                <a:latin typeface="Times New Roman" panose="02020603050405020304" pitchFamily="18" charset="0"/>
                <a:cs typeface="Times New Roman" panose="02020603050405020304" pitchFamily="18" charset="0"/>
              </a:rPr>
              <a:t>Cré’active</a:t>
            </a:r>
            <a:r>
              <a:rPr lang="fr-FR" sz="1100" dirty="0">
                <a:latin typeface="Times New Roman" panose="02020603050405020304" pitchFamily="18" charset="0"/>
                <a:cs typeface="Times New Roman" panose="02020603050405020304" pitchFamily="18" charset="0"/>
              </a:rPr>
              <a:t>. </a:t>
            </a:r>
          </a:p>
          <a:p>
            <a:pPr algn="just"/>
            <a:r>
              <a:rPr lang="fr-FR" sz="1100" dirty="0">
                <a:latin typeface="Times New Roman" panose="02020603050405020304" pitchFamily="18" charset="0"/>
                <a:cs typeface="Times New Roman" panose="02020603050405020304" pitchFamily="18" charset="0"/>
              </a:rPr>
              <a:t>Sur la base des souhaits exprimés par la mairie, Noémie </a:t>
            </a:r>
            <a:r>
              <a:rPr lang="fr-FR" sz="1100" dirty="0" err="1">
                <a:latin typeface="Times New Roman" panose="02020603050405020304" pitchFamily="18" charset="0"/>
                <a:cs typeface="Times New Roman" panose="02020603050405020304" pitchFamily="18" charset="0"/>
              </a:rPr>
              <a:t>Barjou</a:t>
            </a:r>
            <a:r>
              <a:rPr lang="fr-FR" sz="1100" dirty="0">
                <a:latin typeface="Times New Roman" panose="02020603050405020304" pitchFamily="18" charset="0"/>
                <a:cs typeface="Times New Roman" panose="02020603050405020304" pitchFamily="18" charset="0"/>
              </a:rPr>
              <a:t> a proposé plusieurs esquisses avant validation. Le résultat : une œuvre inspirée par l’univers des plantes imaginaires ! </a:t>
            </a:r>
          </a:p>
          <a:p>
            <a:pPr algn="just"/>
            <a:r>
              <a:rPr lang="fr-FR" sz="1100" dirty="0">
                <a:latin typeface="Times New Roman" panose="02020603050405020304" pitchFamily="18" charset="0"/>
                <a:cs typeface="Times New Roman" panose="02020603050405020304" pitchFamily="18" charset="0"/>
              </a:rPr>
              <a:t>Encadrés pendant quatre jours, les adolescents âgés de 14 à 17 ans, ont participé à ce chantier d’embellissement contre une bourse de 125 €, via le service jeunesse </a:t>
            </a:r>
            <a:r>
              <a:rPr lang="fr-FR" sz="1100" dirty="0" err="1">
                <a:latin typeface="Times New Roman" panose="02020603050405020304" pitchFamily="18" charset="0"/>
                <a:cs typeface="Times New Roman" panose="02020603050405020304" pitchFamily="18" charset="0"/>
              </a:rPr>
              <a:t>Bi’Kigaï</a:t>
            </a:r>
            <a:r>
              <a:rPr lang="fr-FR" sz="1100" dirty="0">
                <a:latin typeface="Times New Roman" panose="02020603050405020304" pitchFamily="18" charset="0"/>
                <a:cs typeface="Times New Roman" panose="02020603050405020304" pitchFamily="18" charset="0"/>
              </a:rPr>
              <a:t>. Comme l’a rappelé Laëtitia </a:t>
            </a:r>
            <a:r>
              <a:rPr lang="fr-FR" sz="1100" dirty="0" err="1">
                <a:latin typeface="Times New Roman" panose="02020603050405020304" pitchFamily="18" charset="0"/>
                <a:cs typeface="Times New Roman" panose="02020603050405020304" pitchFamily="18" charset="0"/>
              </a:rPr>
              <a:t>Lasherme</a:t>
            </a:r>
            <a:r>
              <a:rPr lang="fr-FR" sz="1100" dirty="0">
                <a:latin typeface="Times New Roman" panose="02020603050405020304" pitchFamily="18" charset="0"/>
                <a:cs typeface="Times New Roman" panose="02020603050405020304" pitchFamily="18" charset="0"/>
              </a:rPr>
              <a:t>, coordinatrice jeunesse lors de l’inauguration le 18 juillet, il s’agit avant tout d’un contrat citoyen, offrant une première expérience de travail. </a:t>
            </a:r>
          </a:p>
          <a:p>
            <a:pPr algn="just"/>
            <a:r>
              <a:rPr lang="fr-FR" sz="1100" dirty="0">
                <a:latin typeface="Times New Roman" panose="02020603050405020304" pitchFamily="18" charset="0"/>
                <a:cs typeface="Times New Roman" panose="02020603050405020304" pitchFamily="18" charset="0"/>
              </a:rPr>
              <a:t>Maurice Deschamps a salué une initiative utile et enrichissante, tant pour les jeunes que pour la commune. </a:t>
            </a:r>
          </a:p>
        </p:txBody>
      </p:sp>
      <p:sp>
        <p:nvSpPr>
          <p:cNvPr id="35" name="ZoneTexte 34">
            <a:extLst>
              <a:ext uri="{FF2B5EF4-FFF2-40B4-BE49-F238E27FC236}">
                <a16:creationId xmlns:a16="http://schemas.microsoft.com/office/drawing/2014/main" id="{37E1D1F5-64C0-0E8A-5549-D877DD5D579D}"/>
              </a:ext>
            </a:extLst>
          </p:cNvPr>
          <p:cNvSpPr txBox="1"/>
          <p:nvPr/>
        </p:nvSpPr>
        <p:spPr>
          <a:xfrm>
            <a:off x="2622750" y="8053967"/>
            <a:ext cx="3188875" cy="2092881"/>
          </a:xfrm>
          <a:prstGeom prst="rect">
            <a:avLst/>
          </a:prstGeom>
          <a:noFill/>
        </p:spPr>
        <p:txBody>
          <a:bodyPr wrap="square" rtlCol="0">
            <a:spAutoFit/>
          </a:bodyPr>
          <a:lstStyle/>
          <a:p>
            <a:pPr algn="just"/>
            <a:r>
              <a:rPr lang="fr-FR" sz="1000" dirty="0">
                <a:latin typeface="Times New Roman" panose="02020603050405020304" pitchFamily="18" charset="0"/>
                <a:cs typeface="Times New Roman" panose="02020603050405020304" pitchFamily="18" charset="0"/>
              </a:rPr>
              <a:t>Cette œuvre  n’a pas tardé à susciter des vocations. La fresque à peine sèche, des apprentis barbouilleurs se sont crus obligé d’y ajouter une touche personnelle, afin, pense-t-on, d’utiliser les restes de peinture, évitant ainsi un gaspillage préjudiciable aux finances de la commune. De </a:t>
            </a:r>
            <a:r>
              <a:rPr lang="fr-FR" sz="1000" dirty="0" err="1">
                <a:latin typeface="Times New Roman" panose="02020603050405020304" pitchFamily="18" charset="0"/>
                <a:cs typeface="Times New Roman" panose="02020603050405020304" pitchFamily="18" charset="0"/>
              </a:rPr>
              <a:t>peintraillon</a:t>
            </a:r>
            <a:r>
              <a:rPr lang="fr-FR" sz="1000" dirty="0">
                <a:latin typeface="Times New Roman" panose="02020603050405020304" pitchFamily="18" charset="0"/>
                <a:cs typeface="Times New Roman" panose="02020603050405020304" pitchFamily="18" charset="0"/>
              </a:rPr>
              <a:t> douteux à griffonneur bidon, il ne faut pas décourager les vocations ; Qui sait, sous ces ébauches géniales se cache peut-être un artiste en puissance ? La proportion manque néanmoins  de réalisme, le geste reste hésitant, on sent la montée de testostérone mal contrôlée… Mais il faut raison garder : Si les enfants de la préhistoire avaient eu leurs droits fondamentaux bafoués par une quelconque autorité,  nous n’aurions pas connu Lascaux ! </a:t>
            </a:r>
          </a:p>
        </p:txBody>
      </p:sp>
      <p:pic>
        <p:nvPicPr>
          <p:cNvPr id="15" name="Image 14" descr="Une image contenant Prise d’escalade, Escalade, plein air, personne&#10;&#10;Le contenu généré par l’IA peut être incorrect.">
            <a:extLst>
              <a:ext uri="{FF2B5EF4-FFF2-40B4-BE49-F238E27FC236}">
                <a16:creationId xmlns:a16="http://schemas.microsoft.com/office/drawing/2014/main" id="{670C20FF-4CF4-1758-75C3-E71477FD6630}"/>
              </a:ext>
            </a:extLst>
          </p:cNvPr>
          <p:cNvPicPr>
            <a:picLocks noChangeAspect="1"/>
          </p:cNvPicPr>
          <p:nvPr/>
        </p:nvPicPr>
        <p:blipFill>
          <a:blip r:embed="rId11">
            <a:extLst>
              <a:ext uri="{28A0092B-C50C-407E-A947-70E740481C1C}">
                <a14:useLocalDpi xmlns:a14="http://schemas.microsoft.com/office/drawing/2010/main" val="0"/>
              </a:ext>
            </a:extLst>
          </a:blip>
          <a:srcRect b="19069"/>
          <a:stretch>
            <a:fillRect/>
          </a:stretch>
        </p:blipFill>
        <p:spPr>
          <a:xfrm rot="5400000">
            <a:off x="5567245" y="8374311"/>
            <a:ext cx="2164321" cy="1431609"/>
          </a:xfrm>
          <a:prstGeom prst="rect">
            <a:avLst/>
          </a:prstGeom>
        </p:spPr>
      </p:pic>
      <p:pic>
        <p:nvPicPr>
          <p:cNvPr id="19" name="Image 18" descr="Une image contenant Dessin d’enfant, mur, intérieur, peinture&#10;&#10;Le contenu généré par l’IA peut être incorrect.">
            <a:extLst>
              <a:ext uri="{FF2B5EF4-FFF2-40B4-BE49-F238E27FC236}">
                <a16:creationId xmlns:a16="http://schemas.microsoft.com/office/drawing/2014/main" id="{E46D86B4-CB2D-B407-C008-15119598518C}"/>
              </a:ext>
            </a:extLst>
          </p:cNvPr>
          <p:cNvPicPr>
            <a:picLocks noChangeAspect="1"/>
          </p:cNvPicPr>
          <p:nvPr/>
        </p:nvPicPr>
        <p:blipFill>
          <a:blip r:embed="rId12">
            <a:extLst>
              <a:ext uri="{28A0092B-C50C-407E-A947-70E740481C1C}">
                <a14:useLocalDpi xmlns:a14="http://schemas.microsoft.com/office/drawing/2010/main" val="0"/>
              </a:ext>
            </a:extLst>
          </a:blip>
          <a:srcRect t="11154" r="31522" b="7360"/>
          <a:stretch>
            <a:fillRect/>
          </a:stretch>
        </p:blipFill>
        <p:spPr>
          <a:xfrm rot="10800000">
            <a:off x="189453" y="8007955"/>
            <a:ext cx="2400466" cy="2142342"/>
          </a:xfrm>
          <a:prstGeom prst="rect">
            <a:avLst/>
          </a:prstGeom>
        </p:spPr>
      </p:pic>
      <p:sp>
        <p:nvSpPr>
          <p:cNvPr id="23" name="ZoneTexte 22">
            <a:extLst>
              <a:ext uri="{FF2B5EF4-FFF2-40B4-BE49-F238E27FC236}">
                <a16:creationId xmlns:a16="http://schemas.microsoft.com/office/drawing/2014/main" id="{B4BC94C4-3D18-7452-A499-1834147DD49D}"/>
              </a:ext>
            </a:extLst>
          </p:cNvPr>
          <p:cNvSpPr txBox="1"/>
          <p:nvPr/>
        </p:nvSpPr>
        <p:spPr>
          <a:xfrm>
            <a:off x="2869164" y="7822798"/>
            <a:ext cx="2673036" cy="261610"/>
          </a:xfrm>
          <a:prstGeom prst="rect">
            <a:avLst/>
          </a:prstGeom>
          <a:noFill/>
        </p:spPr>
        <p:txBody>
          <a:bodyPr wrap="square" rtlCol="0">
            <a:spAutoFit/>
          </a:bodyPr>
          <a:lstStyle/>
          <a:p>
            <a:r>
              <a:rPr lang="fr-FR" sz="1100" dirty="0">
                <a:solidFill>
                  <a:schemeClr val="bg2">
                    <a:lumMod val="50000"/>
                  </a:schemeClr>
                </a:solidFill>
                <a:latin typeface="Arial Black" panose="020B0A04020102020204" pitchFamily="34" charset="0"/>
              </a:rPr>
              <a:t>Un souffle qui a souffert…</a:t>
            </a:r>
          </a:p>
        </p:txBody>
      </p:sp>
      <p:sp>
        <p:nvSpPr>
          <p:cNvPr id="29" name="ZoneTexte 28">
            <a:extLst>
              <a:ext uri="{FF2B5EF4-FFF2-40B4-BE49-F238E27FC236}">
                <a16:creationId xmlns:a16="http://schemas.microsoft.com/office/drawing/2014/main" id="{1B8100B6-77B5-4E18-A458-4793A66C8C19}"/>
              </a:ext>
            </a:extLst>
          </p:cNvPr>
          <p:cNvSpPr txBox="1"/>
          <p:nvPr/>
        </p:nvSpPr>
        <p:spPr>
          <a:xfrm>
            <a:off x="134531" y="10137298"/>
            <a:ext cx="7328038" cy="415498"/>
          </a:xfrm>
          <a:prstGeom prst="rect">
            <a:avLst/>
          </a:prstGeom>
          <a:noFill/>
        </p:spPr>
        <p:txBody>
          <a:bodyPr wrap="square" rtlCol="0">
            <a:spAutoFit/>
          </a:bodyPr>
          <a:lstStyle/>
          <a:p>
            <a:pPr algn="just"/>
            <a:r>
              <a:rPr lang="fr-FR" sz="1000" dirty="0">
                <a:latin typeface="Times New Roman" panose="02020603050405020304" pitchFamily="18" charset="0"/>
                <a:cs typeface="Times New Roman" panose="02020603050405020304" pitchFamily="18" charset="0"/>
              </a:rPr>
              <a:t>NB : Coût de restauration et de nettoyage pour les finances communales: environ 700 euros. Pour une œuvre </a:t>
            </a:r>
            <a:r>
              <a:rPr lang="fr-FR" sz="1000" dirty="0" err="1">
                <a:latin typeface="Times New Roman" panose="02020603050405020304" pitchFamily="18" charset="0"/>
                <a:cs typeface="Times New Roman" panose="02020603050405020304" pitchFamily="18" charset="0"/>
              </a:rPr>
              <a:t>cromagno</a:t>
            </a:r>
            <a:r>
              <a:rPr lang="fr-FR" sz="1000">
                <a:latin typeface="Times New Roman" panose="02020603050405020304" pitchFamily="18" charset="0"/>
                <a:cs typeface="Times New Roman" panose="02020603050405020304" pitchFamily="18" charset="0"/>
              </a:rPr>
              <a:t>-picassienne  </a:t>
            </a:r>
            <a:r>
              <a:rPr lang="fr-FR" sz="1000" dirty="0">
                <a:latin typeface="Times New Roman" panose="02020603050405020304" pitchFamily="18" charset="0"/>
                <a:cs typeface="Times New Roman" panose="02020603050405020304" pitchFamily="18" charset="0"/>
              </a:rPr>
              <a:t>de </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1</a:t>
            </a:r>
            <a:r>
              <a:rPr lang="fr-FR" sz="1100" baseline="30000" dirty="0">
                <a:effectLst/>
                <a:latin typeface="Times New Roman" panose="02020603050405020304" pitchFamily="18" charset="0"/>
                <a:ea typeface="Calibri" panose="020F0502020204030204" pitchFamily="34" charset="0"/>
                <a:cs typeface="Times New Roman" panose="02020603050405020304" pitchFamily="18" charset="0"/>
              </a:rPr>
              <a:t>ère</a:t>
            </a:r>
            <a:r>
              <a:rPr lang="fr-FR" sz="1100" baseline="30000" dirty="0">
                <a:latin typeface="Times New Roman" panose="02020603050405020304" pitchFamily="18" charset="0"/>
                <a:ea typeface="Calibri" panose="020F0502020204030204" pitchFamily="34" charset="0"/>
                <a:cs typeface="Times New Roman" panose="02020603050405020304" pitchFamily="18" charset="0"/>
              </a:rPr>
              <a:t>  </a:t>
            </a:r>
            <a:r>
              <a:rPr lang="fr-FR" sz="1000" dirty="0">
                <a:latin typeface="Times New Roman" panose="02020603050405020304" pitchFamily="18" charset="0"/>
                <a:cs typeface="Times New Roman" panose="02020603050405020304" pitchFamily="18" charset="0"/>
              </a:rPr>
              <a:t>génération si éphémère, c’est un peu </a:t>
            </a:r>
            <a:r>
              <a:rPr lang="fr-FR" sz="1000">
                <a:latin typeface="Times New Roman" panose="02020603050405020304" pitchFamily="18" charset="0"/>
                <a:cs typeface="Times New Roman" panose="02020603050405020304" pitchFamily="18" charset="0"/>
              </a:rPr>
              <a:t>cher payé ! </a:t>
            </a:r>
            <a:r>
              <a:rPr lang="fr-FR" sz="1000" i="1" dirty="0">
                <a:latin typeface="Times New Roman" panose="02020603050405020304" pitchFamily="18" charset="0"/>
                <a:cs typeface="Times New Roman" panose="02020603050405020304" pitchFamily="18" charset="0"/>
              </a:rPr>
              <a:t>Le prix s’oublie, la qualité reste…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 name="CustomShape 3"/>
          <p:cNvSpPr/>
          <p:nvPr/>
        </p:nvSpPr>
        <p:spPr>
          <a:xfrm>
            <a:off x="5342760" y="7324200"/>
            <a:ext cx="1291680" cy="750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1">
            <a:noAutofit/>
          </a:bodyPr>
          <a:lstStyle/>
          <a:p>
            <a:pPr algn="ctr">
              <a:lnSpc>
                <a:spcPct val="100000"/>
              </a:lnSpc>
              <a:tabLst>
                <a:tab pos="0" algn="l"/>
              </a:tabLst>
            </a:pPr>
            <a:endParaRPr lang="fr-FR" sz="1800" b="0" strike="noStrike" spc="-1">
              <a:latin typeface="Arial"/>
            </a:endParaRPr>
          </a:p>
          <a:p>
            <a:pPr algn="ctr">
              <a:lnSpc>
                <a:spcPct val="100000"/>
              </a:lnSpc>
              <a:tabLst>
                <a:tab pos="0" algn="l"/>
              </a:tabLst>
            </a:pPr>
            <a:endParaRPr lang="fr-FR" sz="1800" b="0" strike="noStrike" spc="-1">
              <a:latin typeface="Arial"/>
            </a:endParaRPr>
          </a:p>
        </p:txBody>
      </p:sp>
      <p:pic>
        <p:nvPicPr>
          <p:cNvPr id="165" name="Image 147"/>
          <p:cNvPicPr/>
          <p:nvPr/>
        </p:nvPicPr>
        <p:blipFill>
          <a:blip r:embed="rId3"/>
          <a:stretch/>
        </p:blipFill>
        <p:spPr>
          <a:xfrm>
            <a:off x="388277" y="9227848"/>
            <a:ext cx="1115640" cy="1151640"/>
          </a:xfrm>
          <a:prstGeom prst="rect">
            <a:avLst/>
          </a:prstGeom>
          <a:ln w="0">
            <a:noFill/>
          </a:ln>
        </p:spPr>
      </p:pic>
      <p:sp>
        <p:nvSpPr>
          <p:cNvPr id="166" name="Bulle narrative : ronde 148"/>
          <p:cNvSpPr/>
          <p:nvPr/>
        </p:nvSpPr>
        <p:spPr>
          <a:xfrm rot="18990834" flipV="1">
            <a:off x="1692726" y="8259759"/>
            <a:ext cx="1305684" cy="1286094"/>
          </a:xfrm>
          <a:prstGeom prst="wedgeEllipseCallout">
            <a:avLst>
              <a:gd name="adj1" fmla="val -95181"/>
              <a:gd name="adj2" fmla="val 613"/>
            </a:avLst>
          </a:prstGeom>
          <a:noFill/>
          <a:ln w="0">
            <a:solidFill>
              <a:srgbClr val="3465A4"/>
            </a:solidFill>
          </a:ln>
        </p:spPr>
        <p:style>
          <a:lnRef idx="0">
            <a:scrgbClr r="0" g="0" b="0"/>
          </a:lnRef>
          <a:fillRef idx="0">
            <a:scrgbClr r="0" g="0" b="0"/>
          </a:fillRef>
          <a:effectRef idx="0">
            <a:scrgbClr r="0" g="0" b="0"/>
          </a:effectRef>
          <a:fontRef idx="minor"/>
        </p:style>
        <p:txBody>
          <a:bodyPr/>
          <a:lstStyle/>
          <a:p>
            <a:endParaRPr lang="fr-FR"/>
          </a:p>
        </p:txBody>
      </p:sp>
      <p:sp>
        <p:nvSpPr>
          <p:cNvPr id="167" name="Rectangle 151"/>
          <p:cNvSpPr/>
          <p:nvPr/>
        </p:nvSpPr>
        <p:spPr>
          <a:xfrm>
            <a:off x="360000" y="141480"/>
            <a:ext cx="6872760" cy="488160"/>
          </a:xfrm>
          <a:prstGeom prst="rect">
            <a:avLst/>
          </a:prstGeom>
          <a:noFill/>
          <a:ln w="0">
            <a:noFill/>
          </a:ln>
        </p:spPr>
        <p:style>
          <a:lnRef idx="0">
            <a:scrgbClr r="0" g="0" b="0"/>
          </a:lnRef>
          <a:fillRef idx="0">
            <a:scrgbClr r="0" g="0" b="0"/>
          </a:fillRef>
          <a:effectRef idx="0">
            <a:scrgbClr r="0" g="0" b="0"/>
          </a:effectRef>
          <a:fontRef idx="minor"/>
        </p:style>
        <p:txBody>
          <a:bodyPr/>
          <a:lstStyle/>
          <a:p>
            <a:endParaRPr lang="fr-FR"/>
          </a:p>
        </p:txBody>
      </p:sp>
      <p:sp>
        <p:nvSpPr>
          <p:cNvPr id="168" name="Rectangle 155"/>
          <p:cNvSpPr/>
          <p:nvPr/>
        </p:nvSpPr>
        <p:spPr>
          <a:xfrm>
            <a:off x="360000" y="2160000"/>
            <a:ext cx="152280" cy="57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endParaRPr lang="fr-FR" sz="1800" b="0" strike="noStrike" spc="-1">
              <a:latin typeface="Arial"/>
            </a:endParaRPr>
          </a:p>
          <a:p>
            <a:pPr>
              <a:lnSpc>
                <a:spcPct val="100000"/>
              </a:lnSpc>
            </a:pPr>
            <a:endParaRPr lang="fr-FR" sz="1800" b="0" strike="noStrike" spc="-1">
              <a:latin typeface="Arial"/>
            </a:endParaRPr>
          </a:p>
        </p:txBody>
      </p:sp>
      <p:sp>
        <p:nvSpPr>
          <p:cNvPr id="169" name="Rectangle 141"/>
          <p:cNvSpPr/>
          <p:nvPr/>
        </p:nvSpPr>
        <p:spPr>
          <a:xfrm>
            <a:off x="136080" y="-11520"/>
            <a:ext cx="7052760" cy="64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00000"/>
              </a:lnSpc>
            </a:pPr>
            <a:r>
              <a:rPr lang="fr-FR" sz="2400" spc="-1" dirty="0">
                <a:solidFill>
                  <a:srgbClr val="000000"/>
                </a:solidFill>
                <a:latin typeface="Edwardian Script ITC"/>
                <a:ea typeface="DejaVu Sans"/>
              </a:rPr>
              <a:t>La nostalgie, c’est le désir d’on ne sait quoi. Antoine de Saint-Exupéry.</a:t>
            </a:r>
          </a:p>
        </p:txBody>
      </p:sp>
      <p:sp>
        <p:nvSpPr>
          <p:cNvPr id="171" name="ZoneTexte 5"/>
          <p:cNvSpPr/>
          <p:nvPr/>
        </p:nvSpPr>
        <p:spPr>
          <a:xfrm>
            <a:off x="2190960" y="1342440"/>
            <a:ext cx="289512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spc="-1">
                <a:solidFill>
                  <a:srgbClr val="000000"/>
                </a:solidFill>
                <a:latin typeface="Times New Roman"/>
                <a:ea typeface="DejaVu Sans"/>
              </a:rPr>
              <a:t> </a:t>
            </a:r>
            <a:endParaRPr lang="fr-FR" sz="2000" b="0" strike="noStrike" spc="-1">
              <a:latin typeface="Arial"/>
            </a:endParaRPr>
          </a:p>
        </p:txBody>
      </p:sp>
      <p:sp>
        <p:nvSpPr>
          <p:cNvPr id="4" name="Rectangle 2">
            <a:extLst>
              <a:ext uri="{FF2B5EF4-FFF2-40B4-BE49-F238E27FC236}">
                <a16:creationId xmlns:a16="http://schemas.microsoft.com/office/drawing/2014/main" id="{F9ADB927-0C1D-7113-B988-CADAA529CED1}"/>
              </a:ext>
            </a:extLst>
          </p:cNvPr>
          <p:cNvSpPr>
            <a:spLocks noChangeArrowheads="1"/>
          </p:cNvSpPr>
          <p:nvPr/>
        </p:nvSpPr>
        <p:spPr bwMode="auto">
          <a:xfrm>
            <a:off x="79513" y="121624"/>
            <a:ext cx="734408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9" name="ZoneTexte 8">
            <a:extLst>
              <a:ext uri="{FF2B5EF4-FFF2-40B4-BE49-F238E27FC236}">
                <a16:creationId xmlns:a16="http://schemas.microsoft.com/office/drawing/2014/main" id="{DB617774-CA81-5085-91F8-9AAB96C01DB6}"/>
              </a:ext>
            </a:extLst>
          </p:cNvPr>
          <p:cNvSpPr txBox="1"/>
          <p:nvPr/>
        </p:nvSpPr>
        <p:spPr>
          <a:xfrm>
            <a:off x="1921059" y="8518085"/>
            <a:ext cx="847725" cy="769441"/>
          </a:xfrm>
          <a:prstGeom prst="rect">
            <a:avLst/>
          </a:prstGeom>
          <a:noFill/>
        </p:spPr>
        <p:txBody>
          <a:bodyPr wrap="square" rtlCol="0">
            <a:spAutoFit/>
          </a:bodyPr>
          <a:lstStyle/>
          <a:p>
            <a:r>
              <a:rPr lang="fr-FR" sz="1100" dirty="0">
                <a:latin typeface="Times New Roman" panose="02020603050405020304" pitchFamily="18" charset="0"/>
                <a:cs typeface="Times New Roman" panose="02020603050405020304" pitchFamily="18" charset="0"/>
              </a:rPr>
              <a:t>Ce coin me dit quelque chose. Pas vous?</a:t>
            </a:r>
          </a:p>
        </p:txBody>
      </p:sp>
      <p:pic>
        <p:nvPicPr>
          <p:cNvPr id="19" name="Image 18" descr="Une image contenant instrument de musique, croquis, dessin, illustration&#10;&#10;Description générée automatiquement">
            <a:extLst>
              <a:ext uri="{FF2B5EF4-FFF2-40B4-BE49-F238E27FC236}">
                <a16:creationId xmlns:a16="http://schemas.microsoft.com/office/drawing/2014/main" id="{4854F8BE-4A34-AC46-879E-096E47DA5EF5}"/>
              </a:ext>
            </a:extLst>
          </p:cNvPr>
          <p:cNvPicPr>
            <a:picLocks noChangeAspect="1"/>
          </p:cNvPicPr>
          <p:nvPr/>
        </p:nvPicPr>
        <p:blipFill rotWithShape="1">
          <a:blip r:embed="rId4">
            <a:extLst>
              <a:ext uri="{28A0092B-C50C-407E-A947-70E740481C1C}">
                <a14:useLocalDpi xmlns:a14="http://schemas.microsoft.com/office/drawing/2010/main" val="0"/>
              </a:ext>
            </a:extLst>
          </a:blip>
          <a:srcRect l="700342" t="-32364" r="-668777" b="67892"/>
          <a:stretch/>
        </p:blipFill>
        <p:spPr>
          <a:xfrm>
            <a:off x="8119654" y="4371087"/>
            <a:ext cx="775063" cy="974819"/>
          </a:xfrm>
          <a:prstGeom prst="rect">
            <a:avLst/>
          </a:prstGeom>
        </p:spPr>
      </p:pic>
      <p:sp>
        <p:nvSpPr>
          <p:cNvPr id="11" name="ZoneTexte 10">
            <a:extLst>
              <a:ext uri="{FF2B5EF4-FFF2-40B4-BE49-F238E27FC236}">
                <a16:creationId xmlns:a16="http://schemas.microsoft.com/office/drawing/2014/main" id="{B55B054B-3026-6F37-C0C4-175F3F7004D7}"/>
              </a:ext>
            </a:extLst>
          </p:cNvPr>
          <p:cNvSpPr txBox="1"/>
          <p:nvPr/>
        </p:nvSpPr>
        <p:spPr>
          <a:xfrm>
            <a:off x="156334" y="697681"/>
            <a:ext cx="6257925" cy="369332"/>
          </a:xfrm>
          <a:prstGeom prst="rect">
            <a:avLst/>
          </a:prstGeom>
          <a:noFill/>
        </p:spPr>
        <p:txBody>
          <a:bodyPr wrap="square" rtlCol="0">
            <a:spAutoFit/>
          </a:bodyPr>
          <a:lstStyle/>
          <a:p>
            <a:r>
              <a:rPr lang="fr-FR" dirty="0">
                <a:solidFill>
                  <a:schemeClr val="bg2">
                    <a:lumMod val="50000"/>
                  </a:schemeClr>
                </a:solidFill>
                <a:latin typeface="Arial Black" panose="020B0A04020102020204" pitchFamily="34" charset="0"/>
              </a:rPr>
              <a:t>La fibre optique proche du 100% à Chauriat…</a:t>
            </a:r>
            <a:endParaRPr lang="fr-FR" dirty="0">
              <a:solidFill>
                <a:schemeClr val="bg2">
                  <a:lumMod val="50000"/>
                </a:schemeClr>
              </a:solidFill>
            </a:endParaRPr>
          </a:p>
        </p:txBody>
      </p:sp>
      <p:sp>
        <p:nvSpPr>
          <p:cNvPr id="22" name="ZoneTexte 21">
            <a:extLst>
              <a:ext uri="{FF2B5EF4-FFF2-40B4-BE49-F238E27FC236}">
                <a16:creationId xmlns:a16="http://schemas.microsoft.com/office/drawing/2014/main" id="{225DF090-824E-B213-E302-8B29ACB74FAD}"/>
              </a:ext>
            </a:extLst>
          </p:cNvPr>
          <p:cNvSpPr txBox="1"/>
          <p:nvPr/>
        </p:nvSpPr>
        <p:spPr>
          <a:xfrm>
            <a:off x="2703853" y="5603378"/>
            <a:ext cx="2068325" cy="369332"/>
          </a:xfrm>
          <a:prstGeom prst="rect">
            <a:avLst/>
          </a:prstGeom>
          <a:noFill/>
        </p:spPr>
        <p:txBody>
          <a:bodyPr wrap="square" rtlCol="0">
            <a:spAutoFit/>
          </a:bodyPr>
          <a:lstStyle/>
          <a:p>
            <a:r>
              <a:rPr lang="fr-FR" dirty="0">
                <a:solidFill>
                  <a:schemeClr val="tx1">
                    <a:lumMod val="65000"/>
                    <a:lumOff val="35000"/>
                  </a:schemeClr>
                </a:solidFill>
                <a:latin typeface="Arial Black" panose="020B0A04020102020204" pitchFamily="34" charset="0"/>
              </a:rPr>
              <a:t>Infos travaux</a:t>
            </a:r>
          </a:p>
        </p:txBody>
      </p:sp>
      <p:pic>
        <p:nvPicPr>
          <p:cNvPr id="15" name="Image 14" descr="Une image contenant croquis, dessin, dessin humoristique, clipart&#10;&#10;Le contenu généré par l’IA peut être incorrect.">
            <a:extLst>
              <a:ext uri="{FF2B5EF4-FFF2-40B4-BE49-F238E27FC236}">
                <a16:creationId xmlns:a16="http://schemas.microsoft.com/office/drawing/2014/main" id="{9CEC87ED-DD33-E88F-B313-91EBCCD5DDF6}"/>
              </a:ext>
            </a:extLst>
          </p:cNvPr>
          <p:cNvPicPr>
            <a:picLocks noChangeAspect="1"/>
          </p:cNvPicPr>
          <p:nvPr/>
        </p:nvPicPr>
        <p:blipFill>
          <a:blip r:embed="rId5">
            <a:extLst>
              <a:ext uri="{28A0092B-C50C-407E-A947-70E740481C1C}">
                <a14:useLocalDpi xmlns:a14="http://schemas.microsoft.com/office/drawing/2010/main" val="0"/>
              </a:ext>
            </a:extLst>
          </a:blip>
          <a:srcRect t="12733" b="-766"/>
          <a:stretch>
            <a:fillRect/>
          </a:stretch>
        </p:blipFill>
        <p:spPr>
          <a:xfrm>
            <a:off x="250190" y="5446374"/>
            <a:ext cx="1775888" cy="728926"/>
          </a:xfrm>
          <a:prstGeom prst="rect">
            <a:avLst/>
          </a:prstGeom>
        </p:spPr>
      </p:pic>
      <p:pic>
        <p:nvPicPr>
          <p:cNvPr id="3" name="Image 2" descr="Une image contenant bâtiment, arbre, plein air, maison&#10;&#10;Le contenu généré par l’IA peut être incorrect.">
            <a:extLst>
              <a:ext uri="{FF2B5EF4-FFF2-40B4-BE49-F238E27FC236}">
                <a16:creationId xmlns:a16="http://schemas.microsoft.com/office/drawing/2014/main" id="{0CEEEBAB-6B02-2D6A-9FD1-05C5172B118F}"/>
              </a:ext>
            </a:extLst>
          </p:cNvPr>
          <p:cNvPicPr>
            <a:picLocks noChangeAspect="1"/>
          </p:cNvPicPr>
          <p:nvPr/>
        </p:nvPicPr>
        <p:blipFill>
          <a:blip r:embed="rId6">
            <a:extLst>
              <a:ext uri="{28A0092B-C50C-407E-A947-70E740481C1C}">
                <a14:useLocalDpi xmlns:a14="http://schemas.microsoft.com/office/drawing/2010/main" val="0"/>
              </a:ext>
            </a:extLst>
          </a:blip>
          <a:srcRect l="-219" t="8690" r="219" b="3221"/>
          <a:stretch>
            <a:fillRect/>
          </a:stretch>
        </p:blipFill>
        <p:spPr>
          <a:xfrm>
            <a:off x="3122451" y="8133356"/>
            <a:ext cx="4217502" cy="2412000"/>
          </a:xfrm>
          <a:prstGeom prst="rect">
            <a:avLst/>
          </a:prstGeom>
        </p:spPr>
      </p:pic>
      <p:sp>
        <p:nvSpPr>
          <p:cNvPr id="5" name="ZoneTexte 4">
            <a:extLst>
              <a:ext uri="{FF2B5EF4-FFF2-40B4-BE49-F238E27FC236}">
                <a16:creationId xmlns:a16="http://schemas.microsoft.com/office/drawing/2014/main" id="{F851DB84-0E4A-725D-FE49-A8C6BC8FB7D7}"/>
              </a:ext>
            </a:extLst>
          </p:cNvPr>
          <p:cNvSpPr txBox="1"/>
          <p:nvPr/>
        </p:nvSpPr>
        <p:spPr>
          <a:xfrm>
            <a:off x="1747062" y="1295496"/>
            <a:ext cx="5592891" cy="1633909"/>
          </a:xfrm>
          <a:prstGeom prst="rect">
            <a:avLst/>
          </a:prstGeom>
          <a:noFill/>
        </p:spPr>
        <p:txBody>
          <a:bodyPr wrap="square">
            <a:spAutoFit/>
          </a:bodyPr>
          <a:lstStyle/>
          <a:p>
            <a:pPr algn="just" rtl="0">
              <a:lnSpc>
                <a:spcPct val="115000"/>
              </a:lnSpc>
              <a:buNone/>
            </a:pPr>
            <a:r>
              <a:rPr lang="fr-FR" sz="1100" dirty="0">
                <a:solidFill>
                  <a:srgbClr val="000000"/>
                </a:solidFill>
                <a:effectLst/>
                <a:latin typeface="Times New Roman, serif"/>
              </a:rPr>
              <a:t>Début janvier 2025, une réunion publique s’est tenue sur le thème « </a:t>
            </a:r>
            <a:r>
              <a:rPr lang="fr-FR" sz="1100" b="1" i="1" dirty="0">
                <a:solidFill>
                  <a:srgbClr val="000000"/>
                </a:solidFill>
                <a:effectLst/>
                <a:latin typeface="Times New Roman, serif"/>
              </a:rPr>
              <a:t>Fin du réseau téléphonique horizon 2028 – propriétaires, passez à l’action </a:t>
            </a:r>
            <a:r>
              <a:rPr lang="fr-FR" sz="1100" dirty="0">
                <a:solidFill>
                  <a:srgbClr val="000000"/>
                </a:solidFill>
                <a:effectLst/>
                <a:latin typeface="Times New Roman, serif"/>
              </a:rPr>
              <a:t>». </a:t>
            </a:r>
          </a:p>
          <a:p>
            <a:pPr algn="just" rtl="0">
              <a:lnSpc>
                <a:spcPct val="115000"/>
              </a:lnSpc>
              <a:buNone/>
            </a:pPr>
            <a:r>
              <a:rPr lang="fr-FR" sz="1100" dirty="0">
                <a:solidFill>
                  <a:srgbClr val="000000"/>
                </a:solidFill>
                <a:effectLst/>
                <a:latin typeface="Times New Roman, serif"/>
              </a:rPr>
              <a:t>Le déploiement de la fibre optique, principale technologie de remplacement, avait fait l’objet d’une présentation quant à l’état de son déploiement dans notre commune et d’échanges sur des situations de particuliers confrontés à différentes difficultés, en particulier</a:t>
            </a:r>
            <a:r>
              <a:rPr lang="fr-FR" sz="1100" dirty="0">
                <a:solidFill>
                  <a:srgbClr val="000000"/>
                </a:solidFill>
                <a:latin typeface="Times New Roman, serif"/>
              </a:rPr>
              <a:t> </a:t>
            </a:r>
            <a:r>
              <a:rPr lang="fr-FR" sz="1100" dirty="0">
                <a:solidFill>
                  <a:srgbClr val="000000"/>
                </a:solidFill>
                <a:effectLst/>
                <a:latin typeface="Times New Roman, serif"/>
              </a:rPr>
              <a:t>obtenir de la part de leur opérateur ou de la régie Auvergne Numérique une date de déploiement de la fibre pour leur domicile. Durant l’été, un relevé précis de situation a été réalisé et le calendrier de déploiement actualisé. Ainsi, au 30 septembre 2025, le taux de déploiement est de 99% pour notre commune.</a:t>
            </a:r>
            <a:endParaRPr lang="fr-FR" dirty="0">
              <a:solidFill>
                <a:srgbClr val="000000"/>
              </a:solidFill>
              <a:effectLst/>
            </a:endParaRPr>
          </a:p>
        </p:txBody>
      </p:sp>
      <p:pic>
        <p:nvPicPr>
          <p:cNvPr id="8" name="Image 7">
            <a:extLst>
              <a:ext uri="{FF2B5EF4-FFF2-40B4-BE49-F238E27FC236}">
                <a16:creationId xmlns:a16="http://schemas.microsoft.com/office/drawing/2014/main" id="{7973943D-B146-D806-F796-2748A233BBC1}"/>
              </a:ext>
            </a:extLst>
          </p:cNvPr>
          <p:cNvPicPr>
            <a:picLocks noChangeAspect="1"/>
          </p:cNvPicPr>
          <p:nvPr/>
        </p:nvPicPr>
        <p:blipFill>
          <a:blip r:embed="rId7"/>
          <a:srcRect l="10629" r="19029"/>
          <a:stretch>
            <a:fillRect/>
          </a:stretch>
        </p:blipFill>
        <p:spPr>
          <a:xfrm>
            <a:off x="177225" y="1322613"/>
            <a:ext cx="1428750" cy="1620000"/>
          </a:xfrm>
          <a:prstGeom prst="rect">
            <a:avLst/>
          </a:prstGeom>
        </p:spPr>
      </p:pic>
      <p:sp>
        <p:nvSpPr>
          <p:cNvPr id="12" name="ZoneTexte 11">
            <a:extLst>
              <a:ext uri="{FF2B5EF4-FFF2-40B4-BE49-F238E27FC236}">
                <a16:creationId xmlns:a16="http://schemas.microsoft.com/office/drawing/2014/main" id="{577FD5DA-59DF-BD3D-2FFA-A13EEEA21EA1}"/>
              </a:ext>
            </a:extLst>
          </p:cNvPr>
          <p:cNvSpPr txBox="1"/>
          <p:nvPr/>
        </p:nvSpPr>
        <p:spPr>
          <a:xfrm>
            <a:off x="177224" y="2912769"/>
            <a:ext cx="7205225" cy="2462213"/>
          </a:xfrm>
          <a:prstGeom prst="rect">
            <a:avLst/>
          </a:prstGeom>
          <a:noFill/>
        </p:spPr>
        <p:txBody>
          <a:bodyPr wrap="square">
            <a:spAutoFit/>
          </a:bodyPr>
          <a:lstStyle/>
          <a:p>
            <a:pPr algn="just"/>
            <a:r>
              <a:rPr kumimoji="0" lang="fr-FR" sz="1100" b="0" i="0" u="none" strike="noStrike" kern="1200" cap="none" spc="0" normalizeH="0" baseline="0" noProof="0" dirty="0">
                <a:ln>
                  <a:noFill/>
                </a:ln>
                <a:solidFill>
                  <a:srgbClr val="000000"/>
                </a:solidFill>
                <a:effectLst/>
                <a:uLnTx/>
                <a:uFillTx/>
                <a:latin typeface="Times New Roman, serif"/>
                <a:ea typeface="DejaVu Sans"/>
                <a:cs typeface="DejaVu Sans"/>
              </a:rPr>
              <a:t>Ce chiffre correspond au nombre d’habitations (maison ou immeuble disposant d’une adresse) qui sont techniquement raccordables à la fibre optique.</a:t>
            </a:r>
          </a:p>
          <a:p>
            <a:pPr algn="just"/>
            <a:r>
              <a:rPr kumimoji="0" lang="fr-FR" sz="1100" b="0" i="0" u="none" strike="noStrike" kern="1200" cap="none" spc="0" normalizeH="0" baseline="0" noProof="0" dirty="0">
                <a:ln>
                  <a:noFill/>
                </a:ln>
                <a:solidFill>
                  <a:srgbClr val="000000"/>
                </a:solidFill>
                <a:effectLst/>
                <a:uLnTx/>
                <a:uFillTx/>
                <a:latin typeface="Times New Roman, serif"/>
                <a:ea typeface="DejaVu Sans"/>
                <a:cs typeface="DejaVu Sans"/>
              </a:rPr>
              <a:t>Le taux de migration, à savoir les habitations raccordables à la fibre qui ont franchi le pas et pris un abonnement fibre est de 67 %. Une quinzaine de prises de fibre optique restent à déployer (installation câble depuis le répartiteur local ou général vers le point d’accès le plus proche du domicile). Ce déploiement sera réalisé d’ici au 30 juin 2026, selon l’engagement pris par Auvergne Numérique.</a:t>
            </a:r>
          </a:p>
          <a:p>
            <a:pPr algn="just"/>
            <a:r>
              <a:rPr kumimoji="0" lang="fr-FR" sz="1100" b="0" i="0" u="none" strike="noStrike" kern="1200" cap="none" spc="0" normalizeH="0" baseline="0" noProof="0" dirty="0">
                <a:ln>
                  <a:noFill/>
                </a:ln>
                <a:solidFill>
                  <a:srgbClr val="000000"/>
                </a:solidFill>
                <a:effectLst/>
                <a:uLnTx/>
                <a:uFillTx/>
                <a:latin typeface="Times New Roman, serif"/>
                <a:ea typeface="DejaVu Sans"/>
                <a:cs typeface="DejaVu Sans"/>
              </a:rPr>
              <a:t>Pour les propriétaires qui n’ont pas encore réalisé le changement de technologie (soit 33% des habitations), vous pouvez contacter directement votre opérateur téléphonie pour faire le point sur les abonnements disponibles et aussi faire jouer la concurrence en demandant des devis aux autres opérateurs. A noter que la fibre optique est la technologie qui propose la performance la plus stable, mais ce  n’est pas la seule technologie pour laquelle les propriétaires peuvent opter.</a:t>
            </a:r>
          </a:p>
          <a:p>
            <a:pPr algn="just"/>
            <a:r>
              <a:rPr kumimoji="0" lang="fr-FR" sz="1100" b="0" i="0" u="none" strike="noStrike" kern="1200" cap="none" spc="0" normalizeH="0" baseline="0" noProof="0" dirty="0">
                <a:ln>
                  <a:noFill/>
                </a:ln>
                <a:solidFill>
                  <a:srgbClr val="000000"/>
                </a:solidFill>
                <a:effectLst/>
                <a:uLnTx/>
                <a:uFillTx/>
                <a:latin typeface="Times New Roman" panose="02020603050405020304" pitchFamily="18" charset="0"/>
                <a:ea typeface="DejaVu Sans"/>
                <a:cs typeface="Times New Roman" panose="02020603050405020304" pitchFamily="18" charset="0"/>
              </a:rPr>
              <a:t>La téléphonie mobile (4G et bientôt 5G) permet d’accéder aux services sur Internet et par définition de passer et recevoir des appels téléphoniques. Son coût mensuel est globalement moindre que celui de la fibre optique mais sa performance est plus sensible aux aléas climatiques et il faut être vigilant sur les forfaits proposés par les opérateurs qui comprennent parfois des limites mensuelles d’échanges de données. </a:t>
            </a:r>
            <a:endParaRPr lang="fr-FR" sz="1100" dirty="0"/>
          </a:p>
        </p:txBody>
      </p:sp>
      <p:sp>
        <p:nvSpPr>
          <p:cNvPr id="7" name="ZoneTexte 6">
            <a:extLst>
              <a:ext uri="{FF2B5EF4-FFF2-40B4-BE49-F238E27FC236}">
                <a16:creationId xmlns:a16="http://schemas.microsoft.com/office/drawing/2014/main" id="{B3A2ACAB-3EF2-E644-8088-581A9CF3B719}"/>
              </a:ext>
            </a:extLst>
          </p:cNvPr>
          <p:cNvSpPr txBox="1"/>
          <p:nvPr/>
        </p:nvSpPr>
        <p:spPr>
          <a:xfrm>
            <a:off x="245592" y="6196015"/>
            <a:ext cx="5097060" cy="1785104"/>
          </a:xfrm>
          <a:prstGeom prst="rect">
            <a:avLst/>
          </a:prstGeom>
          <a:noFill/>
        </p:spPr>
        <p:txBody>
          <a:bodyPr wrap="square">
            <a:spAutoFit/>
          </a:bodyPr>
          <a:lstStyle/>
          <a:p>
            <a:pPr algn="just"/>
            <a:r>
              <a:rPr lang="fr-FR" sz="1100" dirty="0">
                <a:effectLst/>
                <a:latin typeface="Times New Roman" panose="02020603050405020304" pitchFamily="18" charset="0"/>
                <a:cs typeface="Times New Roman" panose="02020603050405020304" pitchFamily="18" charset="0"/>
              </a:rPr>
              <a:t>Les travaux se s</a:t>
            </a:r>
            <a:r>
              <a:rPr lang="fr-FR" sz="1100" dirty="0">
                <a:latin typeface="Times New Roman" panose="02020603050405020304" pitchFamily="18" charset="0"/>
                <a:cs typeface="Times New Roman" panose="02020603050405020304" pitchFamily="18" charset="0"/>
              </a:rPr>
              <a:t>ont poursuivis</a:t>
            </a:r>
            <a:r>
              <a:rPr lang="fr-FR" sz="1100" dirty="0">
                <a:effectLst/>
                <a:latin typeface="Times New Roman" panose="02020603050405020304" pitchFamily="18" charset="0"/>
                <a:cs typeface="Times New Roman" panose="02020603050405020304" pitchFamily="18" charset="0"/>
              </a:rPr>
              <a:t>  durant l’été pour </a:t>
            </a:r>
            <a:r>
              <a:rPr lang="fr-FR" sz="1100" dirty="0">
                <a:latin typeface="Times New Roman" panose="02020603050405020304" pitchFamily="18" charset="0"/>
                <a:cs typeface="Times New Roman" panose="02020603050405020304" pitchFamily="18" charset="0"/>
              </a:rPr>
              <a:t>concrétiser</a:t>
            </a:r>
            <a:r>
              <a:rPr lang="fr-FR" sz="1100" dirty="0">
                <a:effectLst/>
                <a:latin typeface="Times New Roman" panose="02020603050405020304" pitchFamily="18" charset="0"/>
                <a:cs typeface="Times New Roman" panose="02020603050405020304" pitchFamily="18" charset="0"/>
              </a:rPr>
              <a:t> les projets transformant notre village. Sitôt la rue Sainte Radegonde rendue à la circulation et à ses riverains courant juin, nous avons déroulé notre programme sur la rue Ralph </a:t>
            </a:r>
            <a:r>
              <a:rPr lang="fr-FR" sz="1100" dirty="0" err="1">
                <a:effectLst/>
                <a:latin typeface="Times New Roman" panose="02020603050405020304" pitchFamily="18" charset="0"/>
                <a:cs typeface="Times New Roman" panose="02020603050405020304" pitchFamily="18" charset="0"/>
              </a:rPr>
              <a:t>Stackpole</a:t>
            </a:r>
            <a:r>
              <a:rPr lang="fr-FR" sz="1100" dirty="0">
                <a:effectLst/>
                <a:latin typeface="Times New Roman" panose="02020603050405020304" pitchFamily="18" charset="0"/>
                <a:cs typeface="Times New Roman" panose="02020603050405020304" pitchFamily="18" charset="0"/>
              </a:rPr>
              <a:t>. </a:t>
            </a:r>
            <a:r>
              <a:rPr lang="fr-FR" sz="1100" dirty="0">
                <a:latin typeface="Times New Roman" panose="02020603050405020304" pitchFamily="18" charset="0"/>
                <a:cs typeface="Times New Roman" panose="02020603050405020304" pitchFamily="18" charset="0"/>
              </a:rPr>
              <a:t>La partie espaces verts accentue la mise en valeur du puits et la création d’espaces  de plantation délimitent graphiquement les zones réservées à la circulation. </a:t>
            </a:r>
          </a:p>
          <a:p>
            <a:pPr algn="just" rtl="0">
              <a:lnSpc>
                <a:spcPct val="100000"/>
              </a:lnSpc>
              <a:buNone/>
            </a:pPr>
            <a:r>
              <a:rPr lang="fr-FR" sz="1100" dirty="0">
                <a:effectLst/>
                <a:latin typeface="Times New Roman" panose="02020603050405020304" pitchFamily="18" charset="0"/>
                <a:cs typeface="Times New Roman" panose="02020603050405020304" pitchFamily="18" charset="0"/>
              </a:rPr>
              <a:t>Une opportunité technique et financière a permis d’accélérer l’aménagement d’une partie de la</a:t>
            </a:r>
            <a:r>
              <a:rPr lang="fr-FR" sz="1100" dirty="0">
                <a:latin typeface="Times New Roman" panose="02020603050405020304" pitchFamily="18" charset="0"/>
                <a:cs typeface="Times New Roman" panose="02020603050405020304" pitchFamily="18" charset="0"/>
              </a:rPr>
              <a:t> </a:t>
            </a:r>
            <a:r>
              <a:rPr lang="fr-FR" sz="1100" dirty="0">
                <a:effectLst/>
                <a:latin typeface="Times New Roman" panose="02020603050405020304" pitchFamily="18" charset="0"/>
                <a:cs typeface="Times New Roman" panose="02020603050405020304" pitchFamily="18" charset="0"/>
              </a:rPr>
              <a:t>rue du foyer.</a:t>
            </a:r>
            <a:endParaRPr lang="fr-FR" sz="1100" dirty="0">
              <a:latin typeface="Times New Roman" panose="02020603050405020304" pitchFamily="18" charset="0"/>
              <a:cs typeface="Times New Roman" panose="02020603050405020304" pitchFamily="18" charset="0"/>
            </a:endParaRPr>
          </a:p>
          <a:p>
            <a:pPr algn="just" rtl="0">
              <a:lnSpc>
                <a:spcPct val="100000"/>
              </a:lnSpc>
              <a:buNone/>
            </a:pPr>
            <a:r>
              <a:rPr lang="fr-FR" sz="1100" dirty="0">
                <a:effectLst/>
                <a:latin typeface="Times New Roman" panose="02020603050405020304" pitchFamily="18" charset="0"/>
                <a:cs typeface="Times New Roman" panose="02020603050405020304" pitchFamily="18" charset="0"/>
              </a:rPr>
              <a:t>Les travaux  rue du tisserand devraient débuter courant octobre.</a:t>
            </a:r>
          </a:p>
          <a:p>
            <a:pPr algn="just" rtl="0">
              <a:lnSpc>
                <a:spcPct val="100000"/>
              </a:lnSpc>
              <a:buNone/>
            </a:pPr>
            <a:r>
              <a:rPr lang="fr-FR" sz="1100" dirty="0">
                <a:effectLst/>
                <a:latin typeface="Times New Roman" panose="02020603050405020304" pitchFamily="18" charset="0"/>
                <a:cs typeface="Times New Roman" panose="02020603050405020304" pitchFamily="18" charset="0"/>
              </a:rPr>
              <a:t>Nous avons profité des entreprises de travaux publics présentes pour reprendre les principaux  nids de poule  et affaissements que vous nous avez signalés.         </a:t>
            </a:r>
          </a:p>
        </p:txBody>
      </p:sp>
      <p:pic>
        <p:nvPicPr>
          <p:cNvPr id="10" name="Image 9" descr="Une image contenant plein air, ciel, sol, nuage&#10;&#10;Le contenu généré par l’IA peut être incorrect.">
            <a:extLst>
              <a:ext uri="{FF2B5EF4-FFF2-40B4-BE49-F238E27FC236}">
                <a16:creationId xmlns:a16="http://schemas.microsoft.com/office/drawing/2014/main" id="{2EC7A26C-0377-CA54-B65F-3A9EBD2939B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49953" y="5333894"/>
            <a:ext cx="1890000" cy="2520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2386</Words>
  <Application>Microsoft Office PowerPoint</Application>
  <PresentationFormat>Personnalisé</PresentationFormat>
  <Paragraphs>89</Paragraphs>
  <Slides>4</Slides>
  <Notes>3</Notes>
  <HiddenSlides>0</HiddenSlides>
  <MMClips>0</MMClips>
  <ScaleCrop>false</ScaleCrop>
  <HeadingPairs>
    <vt:vector size="6" baseType="variant">
      <vt:variant>
        <vt:lpstr>Polices utilisées</vt:lpstr>
      </vt:variant>
      <vt:variant>
        <vt:i4>10</vt:i4>
      </vt:variant>
      <vt:variant>
        <vt:lpstr>Thème</vt:lpstr>
      </vt:variant>
      <vt:variant>
        <vt:i4>3</vt:i4>
      </vt:variant>
      <vt:variant>
        <vt:lpstr>Titres des diapositives</vt:lpstr>
      </vt:variant>
      <vt:variant>
        <vt:i4>4</vt:i4>
      </vt:variant>
    </vt:vector>
  </HeadingPairs>
  <TitlesOfParts>
    <vt:vector size="17" baseType="lpstr">
      <vt:lpstr>Arial</vt:lpstr>
      <vt:lpstr>Arial Black</vt:lpstr>
      <vt:lpstr>Calibri</vt:lpstr>
      <vt:lpstr>Century</vt:lpstr>
      <vt:lpstr>comic</vt:lpstr>
      <vt:lpstr>Edwardian Script ITC</vt:lpstr>
      <vt:lpstr>Symbol</vt:lpstr>
      <vt:lpstr>Times New Roman</vt:lpstr>
      <vt:lpstr>Times New Roman, serif</vt:lpstr>
      <vt:lpstr>Wingdings</vt:lpstr>
      <vt:lpstr>Office Theme</vt:lpstr>
      <vt:lpstr>Office Theme</vt:lpstr>
      <vt:lpstr>Office Theme</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Nicole NENOT</dc:creator>
  <dc:description/>
  <cp:lastModifiedBy>Cathy Richard</cp:lastModifiedBy>
  <cp:revision>716</cp:revision>
  <cp:lastPrinted>2025-04-30T15:16:45Z</cp:lastPrinted>
  <dcterms:created xsi:type="dcterms:W3CDTF">2019-10-15T14:00:05Z</dcterms:created>
  <dcterms:modified xsi:type="dcterms:W3CDTF">2025-10-24T07:51:49Z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4</vt:i4>
  </property>
  <property fmtid="{D5CDD505-2E9C-101B-9397-08002B2CF9AE}" pid="3" name="PresentationFormat">
    <vt:lpwstr>Personnalisé</vt:lpwstr>
  </property>
  <property fmtid="{D5CDD505-2E9C-101B-9397-08002B2CF9AE}" pid="4" name="Slides">
    <vt:i4>4</vt:i4>
  </property>
</Properties>
</file>